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35"/>
  </p:notesMasterIdLst>
  <p:sldIdLst>
    <p:sldId id="256" r:id="rId5"/>
    <p:sldId id="270" r:id="rId6"/>
    <p:sldId id="310" r:id="rId7"/>
    <p:sldId id="393" r:id="rId8"/>
    <p:sldId id="396" r:id="rId9"/>
    <p:sldId id="328" r:id="rId10"/>
    <p:sldId id="343" r:id="rId11"/>
    <p:sldId id="414" r:id="rId12"/>
    <p:sldId id="407" r:id="rId13"/>
    <p:sldId id="415" r:id="rId14"/>
    <p:sldId id="411" r:id="rId15"/>
    <p:sldId id="380" r:id="rId16"/>
    <p:sldId id="382" r:id="rId17"/>
    <p:sldId id="388" r:id="rId18"/>
    <p:sldId id="381" r:id="rId19"/>
    <p:sldId id="344" r:id="rId20"/>
    <p:sldId id="359" r:id="rId21"/>
    <p:sldId id="335" r:id="rId22"/>
    <p:sldId id="337" r:id="rId23"/>
    <p:sldId id="387" r:id="rId24"/>
    <p:sldId id="341" r:id="rId25"/>
    <p:sldId id="383" r:id="rId26"/>
    <p:sldId id="385" r:id="rId27"/>
    <p:sldId id="376" r:id="rId28"/>
    <p:sldId id="377" r:id="rId29"/>
    <p:sldId id="390" r:id="rId30"/>
    <p:sldId id="391" r:id="rId31"/>
    <p:sldId id="306" r:id="rId32"/>
    <p:sldId id="367" r:id="rId33"/>
    <p:sldId id="363"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C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9E4E33-1D58-618C-0325-54E80FE6FA0E}" v="8" dt="2026-07-01T12:59:25.948"/>
    <p1510:client id="{A671CDEB-47B3-5C51-DD7D-7863C73FF1C4}" v="18" dt="2026-07-01T13:39:10.470"/>
    <p1510:client id="{F5025E41-D527-6C15-048E-36FCB25BDC74}" v="16" dt="2026-07-03T06:18:02.0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3840"/>
        <p:guide orient="horz" pos="216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53EF5-D3AA-4F4F-9C0D-D46EF54BB24C}" type="datetimeFigureOut">
              <a:rPr lang="en-GB" smtClean="0"/>
              <a:t>03/07/2026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6B406D-F51E-47BB-B78E-87E4B8860F73}" type="slidenum">
              <a:rPr lang="en-GB" smtClean="0"/>
              <a:t>‹#›</a:t>
            </a:fld>
            <a:endParaRPr lang="en-GB"/>
          </a:p>
        </p:txBody>
      </p:sp>
    </p:spTree>
    <p:extLst>
      <p:ext uri="{BB962C8B-B14F-4D97-AF65-F5344CB8AC3E}">
        <p14:creationId xmlns:p14="http://schemas.microsoft.com/office/powerpoint/2010/main" val="1138305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ROCHELLE</a:t>
            </a:r>
          </a:p>
          <a:p>
            <a:endParaRPr lang="en-US">
              <a:cs typeface="Calibri"/>
            </a:endParaRPr>
          </a:p>
          <a:p>
            <a:r>
              <a:rPr lang="en-US">
                <a:cs typeface="Calibri"/>
              </a:rPr>
              <a:t>Good afternoon, thank you for coming to our new to reception meeting</a:t>
            </a:r>
            <a:endParaRPr lang="en-US">
              <a:ea typeface="Calibri"/>
              <a:cs typeface="Calibri"/>
            </a:endParaRPr>
          </a:p>
          <a:p>
            <a:r>
              <a:rPr lang="en-US">
                <a:cs typeface="Calibri"/>
              </a:rPr>
              <a:t>The aim of this meeting is to give you a little bit of information about Reception and some information about Fairlands if you are new to the school</a:t>
            </a:r>
            <a:endParaRPr lang="en-US">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a:t>
            </a:fld>
            <a:endParaRPr lang="en-GB"/>
          </a:p>
        </p:txBody>
      </p:sp>
    </p:spTree>
    <p:extLst>
      <p:ext uri="{BB962C8B-B14F-4D97-AF65-F5344CB8AC3E}">
        <p14:creationId xmlns:p14="http://schemas.microsoft.com/office/powerpoint/2010/main" val="1874712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ea typeface="Calibri"/>
                <a:cs typeface="Calibri"/>
              </a:rPr>
              <a:t>ROCHELLE</a:t>
            </a:r>
          </a:p>
          <a:p>
            <a:endParaRPr lang="en-US">
              <a:ea typeface="Calibri"/>
              <a:cs typeface="Calibri"/>
            </a:endParaRPr>
          </a:p>
          <a:p>
            <a:r>
              <a:rPr lang="en-US">
                <a:ea typeface="Calibri"/>
                <a:cs typeface="Calibri"/>
              </a:rPr>
              <a:t>First, let's look at the Reception team for September. </a:t>
            </a:r>
          </a:p>
        </p:txBody>
      </p:sp>
      <p:sp>
        <p:nvSpPr>
          <p:cNvPr id="4" name="Slide Number Placeholder 3"/>
          <p:cNvSpPr>
            <a:spLocks noGrp="1"/>
          </p:cNvSpPr>
          <p:nvPr>
            <p:ph type="sldNum" sz="quarter" idx="5"/>
          </p:nvPr>
        </p:nvSpPr>
        <p:spPr/>
        <p:txBody>
          <a:bodyPr/>
          <a:lstStyle/>
          <a:p>
            <a:fld id="{B76B406D-F51E-47BB-B78E-87E4B8860F73}" type="slidenum">
              <a:rPr lang="en-GB" smtClean="0"/>
              <a:t>2</a:t>
            </a:fld>
            <a:endParaRPr lang="en-GB"/>
          </a:p>
        </p:txBody>
      </p:sp>
    </p:spTree>
    <p:extLst>
      <p:ext uri="{BB962C8B-B14F-4D97-AF65-F5344CB8AC3E}">
        <p14:creationId xmlns:p14="http://schemas.microsoft.com/office/powerpoint/2010/main" val="1002220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ea typeface="Calibri"/>
                <a:cs typeface="Calibri"/>
              </a:rPr>
              <a:t>ROCHELLE</a:t>
            </a:r>
          </a:p>
          <a:p>
            <a:endParaRPr lang="en-GB">
              <a:ea typeface="Calibri"/>
              <a:cs typeface="Calibri"/>
            </a:endParaRPr>
          </a:p>
          <a:p>
            <a:r>
              <a:rPr lang="en-GB">
                <a:ea typeface="Calibri"/>
                <a:cs typeface="Calibri"/>
              </a:rPr>
              <a:t>Each teacher to introduce themselves </a:t>
            </a:r>
          </a:p>
          <a:p>
            <a:endParaRPr lang="en-GB">
              <a:ea typeface="Calibri"/>
              <a:cs typeface="Calibri"/>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3</a:t>
            </a:fld>
            <a:endParaRPr lang="en-GB"/>
          </a:p>
        </p:txBody>
      </p:sp>
    </p:spTree>
    <p:extLst>
      <p:ext uri="{BB962C8B-B14F-4D97-AF65-F5344CB8AC3E}">
        <p14:creationId xmlns:p14="http://schemas.microsoft.com/office/powerpoint/2010/main" val="633611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ea typeface="Calibri"/>
                <a:cs typeface="Calibri"/>
              </a:rPr>
              <a:t>ROCHELLE</a:t>
            </a:r>
          </a:p>
          <a:p>
            <a:endParaRPr lang="en-US">
              <a:ea typeface="Calibri"/>
              <a:cs typeface="Calibri"/>
            </a:endParaRPr>
          </a:p>
          <a:p>
            <a:r>
              <a:rPr lang="en-US">
                <a:ea typeface="Calibri"/>
                <a:cs typeface="Calibri"/>
              </a:rPr>
              <a:t>We are very lucky to have lots of adults supporting in Reception. We work closely with the other classes so that we ensure we are building relationships with all children across Reception. </a:t>
            </a:r>
          </a:p>
          <a:p>
            <a:endParaRPr lang="en-US">
              <a:ea typeface="Calibri"/>
              <a:cs typeface="Calibri"/>
            </a:endParaRPr>
          </a:p>
          <a:p>
            <a:r>
              <a:rPr lang="en-US">
                <a:ea typeface="Calibri"/>
                <a:cs typeface="Calibri"/>
              </a:rPr>
              <a:t>(Go through each adult) </a:t>
            </a:r>
          </a:p>
        </p:txBody>
      </p:sp>
      <p:sp>
        <p:nvSpPr>
          <p:cNvPr id="4" name="Slide Number Placeholder 3"/>
          <p:cNvSpPr>
            <a:spLocks noGrp="1"/>
          </p:cNvSpPr>
          <p:nvPr>
            <p:ph type="sldNum" sz="quarter" idx="5"/>
          </p:nvPr>
        </p:nvSpPr>
        <p:spPr/>
        <p:txBody>
          <a:bodyPr/>
          <a:lstStyle/>
          <a:p>
            <a:fld id="{B76B406D-F51E-47BB-B78E-87E4B8860F73}" type="slidenum">
              <a:rPr lang="en-GB" smtClean="0"/>
              <a:t>4</a:t>
            </a:fld>
            <a:endParaRPr lang="en-GB"/>
          </a:p>
        </p:txBody>
      </p:sp>
    </p:spTree>
    <p:extLst>
      <p:ext uri="{BB962C8B-B14F-4D97-AF65-F5344CB8AC3E}">
        <p14:creationId xmlns:p14="http://schemas.microsoft.com/office/powerpoint/2010/main" val="451070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ROCHELLE</a:t>
            </a:r>
          </a:p>
          <a:p>
            <a:r>
              <a:rPr lang="en-US"/>
              <a:t>Here are some other staff that work in the lower building.</a:t>
            </a:r>
            <a:endParaRPr lang="en-US">
              <a:solidFill>
                <a:srgbClr val="444444"/>
              </a:solidFill>
            </a:endParaRPr>
          </a:p>
          <a:p>
            <a:r>
              <a:rPr lang="en-US"/>
              <a:t>We have a communication assistant here at Fairlands who works with us three days a week.</a:t>
            </a:r>
            <a:endParaRPr lang="en-US">
              <a:solidFill>
                <a:srgbClr val="444444"/>
              </a:solidFill>
              <a:ea typeface="Calibri"/>
              <a:cs typeface="Calibri"/>
            </a:endParaRPr>
          </a:p>
          <a:p>
            <a:r>
              <a:rPr lang="en-US" err="1"/>
              <a:t>Mrs</a:t>
            </a:r>
            <a:r>
              <a:rPr lang="en-US"/>
              <a:t> Holleran is under the direction of the NHS speech and language therapist. </a:t>
            </a:r>
            <a:endParaRPr lang="en-US">
              <a:solidFill>
                <a:srgbClr val="444444"/>
              </a:solidFill>
            </a:endParaRPr>
          </a:p>
          <a:p>
            <a:r>
              <a:rPr lang="en-US" err="1"/>
              <a:t>Mrs</a:t>
            </a:r>
            <a:r>
              <a:rPr lang="en-US"/>
              <a:t> Holleran will screen all children in Reception in the first term and will then identify children who may need support. The support ranges from speech sounds, children's understanding, attention and listening, language support. Interventions are then planned and </a:t>
            </a:r>
            <a:r>
              <a:rPr lang="en-US" err="1"/>
              <a:t>organised</a:t>
            </a:r>
            <a:r>
              <a:rPr lang="en-US"/>
              <a:t> in short and regular bursts. If your child is identified as needing some support you will be notified and updated on their progress. </a:t>
            </a:r>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5</a:t>
            </a:fld>
            <a:endParaRPr lang="en-GB"/>
          </a:p>
        </p:txBody>
      </p:sp>
    </p:spTree>
    <p:extLst>
      <p:ext uri="{BB962C8B-B14F-4D97-AF65-F5344CB8AC3E}">
        <p14:creationId xmlns:p14="http://schemas.microsoft.com/office/powerpoint/2010/main" val="149573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cs typeface="Calibri"/>
              </a:rPr>
              <a:t>ROCHELLE</a:t>
            </a:r>
          </a:p>
          <a:p>
            <a:r>
              <a:rPr lang="en-GB">
                <a:cs typeface="Calibri"/>
              </a:rPr>
              <a:t>Here is our leadership team. We are a large school split across two sites. We are on the lower site where we have Nursery, Reception and Year 1. On the lower site we have our hall where we will do our P.E, our achievement assemblies and this is where we eat our lunches. On this site we also have our lower site after school club. </a:t>
            </a:r>
            <a:endParaRPr lang="en-US">
              <a:cs typeface="Calibri"/>
            </a:endParaRPr>
          </a:p>
          <a:p>
            <a:r>
              <a:rPr lang="en-GB">
                <a:cs typeface="Calibri"/>
              </a:rPr>
              <a:t>On our upper site you will find year 2-6, our other hall, our upper office, dining hall and lots more! </a:t>
            </a:r>
            <a:endParaRPr lang="en-GB">
              <a:ea typeface="Calibri"/>
              <a:cs typeface="Calibri"/>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6</a:t>
            </a:fld>
            <a:endParaRPr lang="en-GB"/>
          </a:p>
        </p:txBody>
      </p:sp>
    </p:spTree>
    <p:extLst>
      <p:ext uri="{BB962C8B-B14F-4D97-AF65-F5344CB8AC3E}">
        <p14:creationId xmlns:p14="http://schemas.microsoft.com/office/powerpoint/2010/main" val="1024765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ea typeface="Calibri" panose="020F0502020204030204"/>
                <a:cs typeface="Calibri" panose="020F0502020204030204"/>
              </a:rPr>
              <a:t>ROCHELLE</a:t>
            </a:r>
          </a:p>
          <a:p>
            <a:endParaRPr lang="en-GB" b="1">
              <a:ea typeface="Calibri" panose="020F0502020204030204"/>
              <a:cs typeface="Calibri" panose="020F0502020204030204"/>
            </a:endParaRPr>
          </a:p>
          <a:p>
            <a:r>
              <a:rPr lang="en-GB">
                <a:ea typeface="Calibri" panose="020F0502020204030204"/>
                <a:cs typeface="Calibri" panose="020F0502020204030204"/>
              </a:rPr>
              <a:t>Our Early Years Ethos – what we believe in and what we feel is important </a:t>
            </a:r>
          </a:p>
        </p:txBody>
      </p:sp>
      <p:sp>
        <p:nvSpPr>
          <p:cNvPr id="4" name="Slide Number Placeholder 3"/>
          <p:cNvSpPr>
            <a:spLocks noGrp="1"/>
          </p:cNvSpPr>
          <p:nvPr>
            <p:ph type="sldNum" sz="quarter" idx="10"/>
          </p:nvPr>
        </p:nvSpPr>
        <p:spPr/>
        <p:txBody>
          <a:bodyPr/>
          <a:lstStyle/>
          <a:p>
            <a:fld id="{B76B406D-F51E-47BB-B78E-87E4B8860F73}" type="slidenum">
              <a:rPr lang="en-GB" smtClean="0"/>
              <a:t>7</a:t>
            </a:fld>
            <a:endParaRPr lang="en-GB"/>
          </a:p>
        </p:txBody>
      </p:sp>
    </p:spTree>
    <p:extLst>
      <p:ext uri="{BB962C8B-B14F-4D97-AF65-F5344CB8AC3E}">
        <p14:creationId xmlns:p14="http://schemas.microsoft.com/office/powerpoint/2010/main" val="898777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ea typeface="Calibri"/>
                <a:cs typeface="Calibri"/>
              </a:rPr>
              <a:t>ROCHELLE</a:t>
            </a:r>
          </a:p>
          <a:p>
            <a:endParaRPr lang="en-US" b="1">
              <a:ea typeface="Calibri"/>
              <a:cs typeface="Calibri"/>
            </a:endParaRPr>
          </a:p>
          <a:p>
            <a:r>
              <a:rPr lang="en-US">
                <a:ea typeface="Calibri"/>
                <a:cs typeface="Calibri"/>
              </a:rPr>
              <a:t>Read through each statement </a:t>
            </a:r>
          </a:p>
        </p:txBody>
      </p:sp>
      <p:sp>
        <p:nvSpPr>
          <p:cNvPr id="4" name="Slide Number Placeholder 3"/>
          <p:cNvSpPr>
            <a:spLocks noGrp="1"/>
          </p:cNvSpPr>
          <p:nvPr>
            <p:ph type="sldNum" sz="quarter" idx="5"/>
          </p:nvPr>
        </p:nvSpPr>
        <p:spPr/>
        <p:txBody>
          <a:bodyPr/>
          <a:lstStyle/>
          <a:p>
            <a:fld id="{B76B406D-F51E-47BB-B78E-87E4B8860F73}" type="slidenum">
              <a:rPr lang="en-GB" smtClean="0"/>
              <a:t>8</a:t>
            </a:fld>
            <a:endParaRPr lang="en-GB"/>
          </a:p>
        </p:txBody>
      </p:sp>
    </p:spTree>
    <p:extLst>
      <p:ext uri="{BB962C8B-B14F-4D97-AF65-F5344CB8AC3E}">
        <p14:creationId xmlns:p14="http://schemas.microsoft.com/office/powerpoint/2010/main" val="1452645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32039-88AD-664D-F427-B832420977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172932-ACEC-F243-E51D-CFE5516E8D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C444CC-232B-8884-578C-3577E782B63E}"/>
              </a:ext>
            </a:extLst>
          </p:cNvPr>
          <p:cNvSpPr>
            <a:spLocks noGrp="1"/>
          </p:cNvSpPr>
          <p:nvPr>
            <p:ph type="body" idx="1"/>
          </p:nvPr>
        </p:nvSpPr>
        <p:spPr/>
        <p:txBody>
          <a:bodyPr/>
          <a:lstStyle/>
          <a:p>
            <a:r>
              <a:rPr lang="en-GB" b="1">
                <a:ea typeface="Calibri" panose="020F0502020204030204"/>
                <a:cs typeface="Calibri" panose="020F0502020204030204"/>
              </a:rPr>
              <a:t>ROCHELLE</a:t>
            </a:r>
          </a:p>
          <a:p>
            <a:endParaRPr lang="en-GB" b="1">
              <a:ea typeface="Calibri" panose="020F0502020204030204"/>
              <a:cs typeface="Calibri" panose="020F0502020204030204"/>
            </a:endParaRPr>
          </a:p>
          <a:p>
            <a:r>
              <a:rPr lang="en-GB">
                <a:ea typeface="Calibri" panose="020F0502020204030204"/>
                <a:cs typeface="Calibri" panose="020F0502020204030204"/>
              </a:rPr>
              <a:t>What a typical day looks like</a:t>
            </a:r>
          </a:p>
        </p:txBody>
      </p:sp>
      <p:sp>
        <p:nvSpPr>
          <p:cNvPr id="4" name="Slide Number Placeholder 3">
            <a:extLst>
              <a:ext uri="{FF2B5EF4-FFF2-40B4-BE49-F238E27FC236}">
                <a16:creationId xmlns:a16="http://schemas.microsoft.com/office/drawing/2014/main" id="{8D9FD1B7-F97B-2FC0-B1C8-BD6E73E0678B}"/>
              </a:ext>
            </a:extLst>
          </p:cNvPr>
          <p:cNvSpPr>
            <a:spLocks noGrp="1"/>
          </p:cNvSpPr>
          <p:nvPr>
            <p:ph type="sldNum" sz="quarter" idx="10"/>
          </p:nvPr>
        </p:nvSpPr>
        <p:spPr/>
        <p:txBody>
          <a:bodyPr/>
          <a:lstStyle/>
          <a:p>
            <a:fld id="{B76B406D-F51E-47BB-B78E-87E4B8860F73}" type="slidenum">
              <a:rPr lang="en-GB" smtClean="0"/>
              <a:t>9</a:t>
            </a:fld>
            <a:endParaRPr lang="en-GB"/>
          </a:p>
        </p:txBody>
      </p:sp>
    </p:spTree>
    <p:extLst>
      <p:ext uri="{BB962C8B-B14F-4D97-AF65-F5344CB8AC3E}">
        <p14:creationId xmlns:p14="http://schemas.microsoft.com/office/powerpoint/2010/main" val="3924325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This is roughly what our timetable looks like at the minute in Reception.</a:t>
            </a:r>
          </a:p>
          <a:p>
            <a:r>
              <a:rPr lang="en-US">
                <a:ea typeface="Calibri"/>
                <a:cs typeface="Calibri"/>
              </a:rPr>
              <a:t>In the Autumn term, it is slightly different, as we spend the first half-term, teaching the children about the different areas in the classrooms and the outside area. </a:t>
            </a:r>
          </a:p>
          <a:p>
            <a:r>
              <a:rPr lang="en-US">
                <a:ea typeface="Calibri"/>
                <a:cs typeface="Calibri"/>
              </a:rPr>
              <a:t>This helps children to play successfully in each area. </a:t>
            </a:r>
          </a:p>
          <a:p>
            <a:endParaRPr lang="en-US">
              <a:ea typeface="Calibri"/>
              <a:cs typeface="Calibri"/>
            </a:endParaRPr>
          </a:p>
          <a:p>
            <a:r>
              <a:rPr lang="en-US">
                <a:ea typeface="Calibri"/>
                <a:cs typeface="Calibri"/>
              </a:rPr>
              <a:t>We start with 10 minute finger skills activities. We have a skill of the week which focuses on a different fine motor movement (twisting, flicking, threading, pencil control) These kind of activities helps children to build the muscles ready for writing. </a:t>
            </a:r>
          </a:p>
          <a:p>
            <a:endParaRPr lang="en-US">
              <a:ea typeface="Calibri"/>
              <a:cs typeface="Calibri"/>
            </a:endParaRPr>
          </a:p>
          <a:p>
            <a:r>
              <a:rPr lang="en-US">
                <a:ea typeface="Calibri"/>
                <a:cs typeface="Calibri"/>
              </a:rPr>
              <a:t>We have regular movement breaks to break up the sitting time. </a:t>
            </a:r>
          </a:p>
          <a:p>
            <a:r>
              <a:rPr lang="en-US">
                <a:ea typeface="Calibri"/>
                <a:cs typeface="Calibri"/>
              </a:rPr>
              <a:t>We have daily phonics learning. </a:t>
            </a:r>
          </a:p>
          <a:p>
            <a:r>
              <a:rPr lang="en-US">
                <a:ea typeface="Calibri"/>
                <a:cs typeface="Calibri"/>
              </a:rPr>
              <a:t>Learn and play time – all three classrooms are open and the outside. Children are free to explore all areas independently. This is also time for them to access snack if they want. </a:t>
            </a:r>
          </a:p>
          <a:p>
            <a:r>
              <a:rPr lang="en-US">
                <a:ea typeface="Calibri"/>
                <a:cs typeface="Calibri"/>
              </a:rPr>
              <a:t>We then will have </a:t>
            </a:r>
            <a:r>
              <a:rPr lang="en-US" err="1">
                <a:ea typeface="Calibri"/>
                <a:cs typeface="Calibri"/>
              </a:rPr>
              <a:t>maths</a:t>
            </a:r>
            <a:r>
              <a:rPr lang="en-US">
                <a:ea typeface="Calibri"/>
                <a:cs typeface="Calibri"/>
              </a:rPr>
              <a:t>. </a:t>
            </a:r>
          </a:p>
          <a:p>
            <a:endParaRPr lang="en-US">
              <a:ea typeface="Calibri"/>
              <a:cs typeface="Calibri"/>
            </a:endParaRPr>
          </a:p>
          <a:p>
            <a:r>
              <a:rPr lang="en-US">
                <a:ea typeface="Calibri"/>
                <a:cs typeface="Calibri"/>
              </a:rPr>
              <a:t>Lunch is from 11:30am – 12:30pm.</a:t>
            </a:r>
          </a:p>
          <a:p>
            <a:r>
              <a:rPr lang="en-US">
                <a:ea typeface="Calibri"/>
                <a:cs typeface="Calibri"/>
              </a:rPr>
              <a:t>Every few weeks, we focus on a new book. We then do some writing activities in small groups based from the book.</a:t>
            </a:r>
          </a:p>
          <a:p>
            <a:r>
              <a:rPr lang="en-US">
                <a:ea typeface="Calibri"/>
                <a:cs typeface="Calibri"/>
              </a:rPr>
              <a:t>We then have some more learn and play time. </a:t>
            </a:r>
          </a:p>
          <a:p>
            <a:r>
              <a:rPr lang="en-US">
                <a:ea typeface="Calibri"/>
                <a:cs typeface="Calibri"/>
              </a:rPr>
              <a:t>We have a topic for the half-term which are based off the children's interests. </a:t>
            </a:r>
          </a:p>
          <a:p>
            <a:r>
              <a:rPr lang="en-US">
                <a:ea typeface="Calibri"/>
                <a:cs typeface="Calibri"/>
              </a:rPr>
              <a:t>We will also start reading practice where we read in small groups. In the Autumn term, we will look at wordless books and focus on the comprehension of the story. Answering questions, looking at characters, their feelings etc.</a:t>
            </a:r>
          </a:p>
          <a:p>
            <a:r>
              <a:rPr lang="en-US">
                <a:ea typeface="Calibri"/>
                <a:cs typeface="Calibri"/>
              </a:rPr>
              <a:t>We also do something called review time – where we talk about what we did during our learn and play time. This is a great time to answer </a:t>
            </a:r>
            <a:r>
              <a:rPr lang="en-US" err="1">
                <a:ea typeface="Calibri"/>
                <a:cs typeface="Calibri"/>
              </a:rPr>
              <a:t>wh</a:t>
            </a:r>
            <a:r>
              <a:rPr lang="en-US">
                <a:ea typeface="Calibri"/>
                <a:cs typeface="Calibri"/>
              </a:rPr>
              <a:t> questions. Where did you play? Who did you play with? What did you make? </a:t>
            </a:r>
          </a:p>
          <a:p>
            <a:r>
              <a:rPr lang="en-US">
                <a:ea typeface="Calibri"/>
                <a:cs typeface="Calibri"/>
              </a:rPr>
              <a:t>We will join in with achievement assemblies in the spring term. </a:t>
            </a:r>
          </a:p>
          <a:p>
            <a:r>
              <a:rPr lang="en-US">
                <a:ea typeface="Calibri"/>
                <a:cs typeface="Calibri"/>
              </a:rPr>
              <a:t>This year we are starting something new called NELI. The children who are from this nursery are familiar with Neli. They have brought out a whole class reception Neli. Neli is a whole class session </a:t>
            </a:r>
            <a:r>
              <a:rPr lang="en-US"/>
              <a:t>designed to improve the spoken language, vocabulary, and listening skills of young children. </a:t>
            </a:r>
            <a:endParaRPr lang="en-US">
              <a:ea typeface="Calibri"/>
              <a:cs typeface="Calibri"/>
            </a:endParaRPr>
          </a:p>
          <a:p>
            <a:r>
              <a:rPr lang="en-US">
                <a:ea typeface="Calibri"/>
                <a:cs typeface="Calibri"/>
              </a:rPr>
              <a:t>We also have the Everywhere Bear. We each have a class bear (show the bear) each week the bear will choose someone he wants to go home with. Your child keeps the bear for a week. The bear also comes with a scrapbook for you to put in photos and comments. I will leave it out so you can have a look at this years book if you would like. </a:t>
            </a:r>
          </a:p>
          <a:p>
            <a:r>
              <a:rPr lang="en-US">
                <a:ea typeface="Calibri"/>
                <a:cs typeface="Calibri"/>
              </a:rPr>
              <a:t>Also, if there is a date that you think your child would particularly like the bear – please let us know. Maybe a birthday, a special occasion.</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10</a:t>
            </a:fld>
            <a:endParaRPr lang="en-GB"/>
          </a:p>
        </p:txBody>
      </p:sp>
    </p:spTree>
    <p:extLst>
      <p:ext uri="{BB962C8B-B14F-4D97-AF65-F5344CB8AC3E}">
        <p14:creationId xmlns:p14="http://schemas.microsoft.com/office/powerpoint/2010/main" val="1374429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3ACA6-6194-904C-4DD1-A425403BBC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92E453-4D84-271F-C2CD-002EA48C3C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39CEDB-DBFD-33A5-5111-1AB452156AAD}"/>
              </a:ext>
            </a:extLst>
          </p:cNvPr>
          <p:cNvSpPr>
            <a:spLocks noGrp="1"/>
          </p:cNvSpPr>
          <p:nvPr>
            <p:ph type="body" idx="1"/>
          </p:nvPr>
        </p:nvSpPr>
        <p:spPr/>
        <p:txBody>
          <a:bodyPr/>
          <a:lstStyle/>
          <a:p>
            <a:r>
              <a:rPr lang="en-GB" b="1">
                <a:ea typeface="Calibri" panose="020F0502020204030204"/>
                <a:cs typeface="Calibri" panose="020F0502020204030204"/>
              </a:rPr>
              <a:t>ROCHELLE</a:t>
            </a:r>
          </a:p>
        </p:txBody>
      </p:sp>
      <p:sp>
        <p:nvSpPr>
          <p:cNvPr id="4" name="Slide Number Placeholder 3">
            <a:extLst>
              <a:ext uri="{FF2B5EF4-FFF2-40B4-BE49-F238E27FC236}">
                <a16:creationId xmlns:a16="http://schemas.microsoft.com/office/drawing/2014/main" id="{F00EB280-E3DB-D226-A9D4-62577891AE9C}"/>
              </a:ext>
            </a:extLst>
          </p:cNvPr>
          <p:cNvSpPr>
            <a:spLocks noGrp="1"/>
          </p:cNvSpPr>
          <p:nvPr>
            <p:ph type="sldNum" sz="quarter" idx="10"/>
          </p:nvPr>
        </p:nvSpPr>
        <p:spPr/>
        <p:txBody>
          <a:bodyPr/>
          <a:lstStyle/>
          <a:p>
            <a:fld id="{B76B406D-F51E-47BB-B78E-87E4B8860F73}" type="slidenum">
              <a:rPr lang="en-GB" smtClean="0"/>
              <a:t>11</a:t>
            </a:fld>
            <a:endParaRPr lang="en-GB"/>
          </a:p>
        </p:txBody>
      </p:sp>
    </p:spTree>
    <p:extLst>
      <p:ext uri="{BB962C8B-B14F-4D97-AF65-F5344CB8AC3E}">
        <p14:creationId xmlns:p14="http://schemas.microsoft.com/office/powerpoint/2010/main" val="4097104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ea typeface="Calibri"/>
                <a:cs typeface="Calibri"/>
              </a:rPr>
              <a:t>ROCHELLE</a:t>
            </a:r>
          </a:p>
          <a:p>
            <a:endParaRPr lang="en-US">
              <a:ea typeface="Calibri"/>
              <a:cs typeface="Calibri"/>
            </a:endParaRPr>
          </a:p>
          <a:p>
            <a:r>
              <a:rPr lang="en-US">
                <a:ea typeface="Calibri"/>
                <a:cs typeface="Calibri"/>
              </a:rPr>
              <a:t>At drop-off and pick up, you will walk down this hill like you did when you came here. You can wait in this lower playground. </a:t>
            </a:r>
          </a:p>
          <a:p>
            <a:r>
              <a:rPr lang="en-US">
                <a:ea typeface="Calibri"/>
                <a:cs typeface="Calibri"/>
              </a:rPr>
              <a:t>If you are in Ash or Beech (so if your teacher is </a:t>
            </a:r>
            <a:r>
              <a:rPr lang="en-US" err="1">
                <a:ea typeface="Calibri"/>
                <a:cs typeface="Calibri"/>
              </a:rPr>
              <a:t>Mrs</a:t>
            </a:r>
            <a:r>
              <a:rPr lang="en-US">
                <a:ea typeface="Calibri"/>
                <a:cs typeface="Calibri"/>
              </a:rPr>
              <a:t> Cousins and </a:t>
            </a:r>
            <a:r>
              <a:rPr lang="en-US" err="1">
                <a:ea typeface="Calibri"/>
                <a:cs typeface="Calibri"/>
              </a:rPr>
              <a:t>Mrs</a:t>
            </a:r>
            <a:r>
              <a:rPr lang="en-US">
                <a:ea typeface="Calibri"/>
                <a:cs typeface="Calibri"/>
              </a:rPr>
              <a:t> Moore or myself) in the mornings, an adult will open this gate and we ask that you say goodbye to your child at the gate. The children will walk in by themselves (in the first week, we play a game called 'find your classroom'. So we </a:t>
            </a:r>
            <a:r>
              <a:rPr lang="en-US" err="1">
                <a:ea typeface="Calibri"/>
                <a:cs typeface="Calibri"/>
              </a:rPr>
              <a:t>practise</a:t>
            </a:r>
            <a:r>
              <a:rPr lang="en-US">
                <a:ea typeface="Calibri"/>
                <a:cs typeface="Calibri"/>
              </a:rPr>
              <a:t> by coming out onto this playground, clapping and then asking the children to find their class door and their classroom) This helps in the mornings with their routine and knowing where to go. </a:t>
            </a:r>
          </a:p>
          <a:p>
            <a:endParaRPr lang="en-US">
              <a:ea typeface="Calibri"/>
              <a:cs typeface="Calibri"/>
            </a:endParaRPr>
          </a:p>
          <a:p>
            <a:r>
              <a:rPr lang="en-US">
                <a:ea typeface="Calibri"/>
                <a:cs typeface="Calibri"/>
              </a:rPr>
              <a:t>If you are in Birch Class, and your teacher is </a:t>
            </a:r>
            <a:r>
              <a:rPr lang="en-US" err="1">
                <a:ea typeface="Calibri"/>
                <a:cs typeface="Calibri"/>
              </a:rPr>
              <a:t>Mrs</a:t>
            </a:r>
            <a:r>
              <a:rPr lang="en-US">
                <a:ea typeface="Calibri"/>
                <a:cs typeface="Calibri"/>
              </a:rPr>
              <a:t> Kirby, the door will open (show door) and we ask that you say goodbye to your child at the door. Your child will then walk into class by themselves. </a:t>
            </a:r>
          </a:p>
          <a:p>
            <a:endParaRPr lang="en-US">
              <a:ea typeface="Calibri"/>
              <a:cs typeface="Calibri"/>
            </a:endParaRPr>
          </a:p>
          <a:p>
            <a:r>
              <a:rPr lang="en-US">
                <a:ea typeface="Calibri"/>
                <a:cs typeface="Calibri"/>
              </a:rPr>
              <a:t>Asking the children to walk in by themself, gives children a sense of confidence, builds independence but also helps with transition as they get older and move up the school. </a:t>
            </a:r>
          </a:p>
          <a:p>
            <a:r>
              <a:rPr lang="en-US">
                <a:ea typeface="Calibri"/>
                <a:cs typeface="Calibri"/>
              </a:rPr>
              <a:t>There is always an adult on the gate. Any messages, please speak to the adult on the gate, who will pass on the message to the teacher. </a:t>
            </a:r>
          </a:p>
          <a:p>
            <a:r>
              <a:rPr lang="en-US">
                <a:ea typeface="Calibri"/>
                <a:cs typeface="Calibri"/>
              </a:rPr>
              <a:t>If the message can wait, you can speak to the class teacher at the end of the day – we just ask that you wait until the majority of children have left to ensure safety. </a:t>
            </a:r>
          </a:p>
          <a:p>
            <a:endParaRPr lang="en-US">
              <a:ea typeface="Calibri"/>
              <a:cs typeface="Calibri"/>
            </a:endParaRPr>
          </a:p>
          <a:p>
            <a:r>
              <a:rPr lang="en-US">
                <a:ea typeface="Calibri"/>
                <a:cs typeface="Calibri"/>
              </a:rPr>
              <a:t>At the end of the day, for all classes, you can come to the classroom doors, and we will release children from their classrooms. </a:t>
            </a:r>
          </a:p>
        </p:txBody>
      </p:sp>
      <p:sp>
        <p:nvSpPr>
          <p:cNvPr id="4" name="Slide Number Placeholder 3"/>
          <p:cNvSpPr>
            <a:spLocks noGrp="1"/>
          </p:cNvSpPr>
          <p:nvPr>
            <p:ph type="sldNum" sz="quarter" idx="5"/>
          </p:nvPr>
        </p:nvSpPr>
        <p:spPr/>
        <p:txBody>
          <a:bodyPr/>
          <a:lstStyle/>
          <a:p>
            <a:fld id="{B76B406D-F51E-47BB-B78E-87E4B8860F73}" type="slidenum">
              <a:rPr lang="en-GB" smtClean="0"/>
              <a:t>12</a:t>
            </a:fld>
            <a:endParaRPr lang="en-GB"/>
          </a:p>
        </p:txBody>
      </p:sp>
    </p:spTree>
    <p:extLst>
      <p:ext uri="{BB962C8B-B14F-4D97-AF65-F5344CB8AC3E}">
        <p14:creationId xmlns:p14="http://schemas.microsoft.com/office/powerpoint/2010/main" val="856997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ea typeface="Calibri"/>
                <a:cs typeface="Calibri"/>
              </a:rPr>
              <a:t>ROCHELLE</a:t>
            </a:r>
          </a:p>
          <a:p>
            <a:endParaRPr lang="en-US">
              <a:ea typeface="Calibri"/>
              <a:cs typeface="Calibri"/>
            </a:endParaRPr>
          </a:p>
          <a:p>
            <a:r>
              <a:rPr lang="en-US">
                <a:ea typeface="Calibri"/>
                <a:cs typeface="Calibri"/>
              </a:rPr>
              <a:t>At home time, we will open the gate/door at 3:20pm. </a:t>
            </a:r>
          </a:p>
          <a:p>
            <a:r>
              <a:rPr lang="en-US">
                <a:ea typeface="Calibri"/>
                <a:cs typeface="Calibri"/>
              </a:rPr>
              <a:t>Ash and Beech parents can come in through the gate and we will release through the class doors. </a:t>
            </a:r>
          </a:p>
          <a:p>
            <a:endParaRPr lang="en-US">
              <a:ea typeface="Calibri"/>
              <a:cs typeface="Calibri"/>
            </a:endParaRPr>
          </a:p>
          <a:p>
            <a:r>
              <a:rPr lang="en-US">
                <a:ea typeface="Calibri"/>
                <a:cs typeface="Calibri"/>
              </a:rPr>
              <a:t>Birch Class parents – this door will open and an adult will release the children. </a:t>
            </a:r>
          </a:p>
        </p:txBody>
      </p:sp>
      <p:sp>
        <p:nvSpPr>
          <p:cNvPr id="4" name="Slide Number Placeholder 3"/>
          <p:cNvSpPr>
            <a:spLocks noGrp="1"/>
          </p:cNvSpPr>
          <p:nvPr>
            <p:ph type="sldNum" sz="quarter" idx="5"/>
          </p:nvPr>
        </p:nvSpPr>
        <p:spPr/>
        <p:txBody>
          <a:bodyPr/>
          <a:lstStyle/>
          <a:p>
            <a:fld id="{B76B406D-F51E-47BB-B78E-87E4B8860F73}" type="slidenum">
              <a:rPr lang="en-GB" smtClean="0"/>
              <a:t>13</a:t>
            </a:fld>
            <a:endParaRPr lang="en-GB"/>
          </a:p>
        </p:txBody>
      </p:sp>
    </p:spTree>
    <p:extLst>
      <p:ext uri="{BB962C8B-B14F-4D97-AF65-F5344CB8AC3E}">
        <p14:creationId xmlns:p14="http://schemas.microsoft.com/office/powerpoint/2010/main" val="20688421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60000"/>
              </a:lnSpc>
              <a:spcBef>
                <a:spcPts val="1200"/>
              </a:spcBef>
            </a:pPr>
            <a:r>
              <a:rPr lang="en-US" b="1">
                <a:ea typeface="Calibri"/>
                <a:cs typeface="Calibri"/>
              </a:rPr>
              <a:t>ROCHELLE</a:t>
            </a:r>
            <a:endParaRPr lang="en-GB" b="1">
              <a:ea typeface="Calibri"/>
              <a:cs typeface="Calibri"/>
            </a:endParaRPr>
          </a:p>
          <a:p>
            <a:pPr>
              <a:lnSpc>
                <a:spcPct val="160000"/>
              </a:lnSpc>
              <a:spcBef>
                <a:spcPts val="1200"/>
              </a:spcBef>
            </a:pPr>
            <a:endParaRPr lang="en-GB">
              <a:ea typeface="Calibri"/>
              <a:cs typeface="Calibri"/>
            </a:endParaRPr>
          </a:p>
          <a:p>
            <a:pPr>
              <a:lnSpc>
                <a:spcPct val="160000"/>
              </a:lnSpc>
              <a:spcBef>
                <a:spcPts val="1200"/>
              </a:spcBef>
            </a:pPr>
            <a:r>
              <a:rPr lang="en-GB">
                <a:ea typeface="Calibri"/>
                <a:cs typeface="Calibri"/>
              </a:rPr>
              <a:t>Here are the start and finish times of our school day (read through slide) </a:t>
            </a:r>
          </a:p>
          <a:p>
            <a:pPr>
              <a:lnSpc>
                <a:spcPct val="160000"/>
              </a:lnSpc>
              <a:spcBef>
                <a:spcPts val="1200"/>
              </a:spcBef>
            </a:pPr>
            <a:endParaRPr lang="en-GB">
              <a:ea typeface="Calibri"/>
              <a:cs typeface="Calibri"/>
            </a:endParaRPr>
          </a:p>
          <a:p>
            <a:pPr>
              <a:lnSpc>
                <a:spcPct val="160000"/>
              </a:lnSpc>
              <a:spcBef>
                <a:spcPts val="1200"/>
              </a:spcBef>
            </a:pPr>
            <a:r>
              <a:rPr lang="en-GB">
                <a:ea typeface="Calibri"/>
                <a:cs typeface="Calibri"/>
              </a:rPr>
              <a:t>The children may be upset in the first few days and sometimes weeks of starting school. We know that it is hard leaving them, especially when they are crying. </a:t>
            </a:r>
          </a:p>
          <a:p>
            <a:pPr>
              <a:lnSpc>
                <a:spcPct val="160000"/>
              </a:lnSpc>
              <a:spcBef>
                <a:spcPts val="1200"/>
              </a:spcBef>
            </a:pPr>
            <a:r>
              <a:rPr lang="en-GB">
                <a:ea typeface="Calibri"/>
                <a:cs typeface="Calibri"/>
              </a:rPr>
              <a:t>The children will settle after a few minutes and very rarely need more than 5 minutes. If you would like us to phone you, to reassure you that your child has settled, we are happy to do this. If your child does not settle for any reason, we will always phone you. It is important to give a 'hard goodbye' at the gate. The longer you do your goodbyes, the longer children will feel distressed. </a:t>
            </a:r>
          </a:p>
          <a:p>
            <a:pPr>
              <a:lnSpc>
                <a:spcPct val="160000"/>
              </a:lnSpc>
              <a:spcBef>
                <a:spcPts val="1200"/>
              </a:spcBef>
            </a:pPr>
            <a:endParaRPr lang="en-GB">
              <a:ea typeface="Calibri"/>
              <a:cs typeface="Calibri"/>
            </a:endParaRPr>
          </a:p>
          <a:p>
            <a:pPr>
              <a:lnSpc>
                <a:spcPct val="160000"/>
              </a:lnSpc>
              <a:spcBef>
                <a:spcPts val="1200"/>
              </a:spcBef>
            </a:pPr>
            <a:endParaRPr lang="en-GB">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14</a:t>
            </a:fld>
            <a:endParaRPr lang="en-GB"/>
          </a:p>
        </p:txBody>
      </p:sp>
    </p:spTree>
    <p:extLst>
      <p:ext uri="{BB962C8B-B14F-4D97-AF65-F5344CB8AC3E}">
        <p14:creationId xmlns:p14="http://schemas.microsoft.com/office/powerpoint/2010/main" val="2577695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ea typeface="Calibri"/>
                <a:cs typeface="Calibri"/>
              </a:rPr>
              <a:t>ROCHELLE</a:t>
            </a:r>
          </a:p>
          <a:p>
            <a:endParaRPr lang="en-US">
              <a:ea typeface="Calibri"/>
              <a:cs typeface="Calibri"/>
            </a:endParaRPr>
          </a:p>
          <a:p>
            <a:endParaRPr lang="en-US">
              <a:ea typeface="Calibri"/>
              <a:cs typeface="Calibri"/>
            </a:endParaRPr>
          </a:p>
          <a:p>
            <a:endParaRPr lang="en-GB">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15</a:t>
            </a:fld>
            <a:endParaRPr lang="en-GB"/>
          </a:p>
        </p:txBody>
      </p:sp>
    </p:spTree>
    <p:extLst>
      <p:ext uri="{BB962C8B-B14F-4D97-AF65-F5344CB8AC3E}">
        <p14:creationId xmlns:p14="http://schemas.microsoft.com/office/powerpoint/2010/main" val="21985136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spcBef>
                <a:spcPts val="1200"/>
              </a:spcBef>
              <a:buFont typeface="Arial"/>
              <a:buNone/>
            </a:pPr>
            <a:r>
              <a:rPr lang="en-GB" b="1"/>
              <a:t>KATIE</a:t>
            </a:r>
          </a:p>
          <a:p>
            <a:pPr marL="182880" indent="-182880">
              <a:lnSpc>
                <a:spcPct val="170000"/>
              </a:lnSpc>
              <a:spcBef>
                <a:spcPts val="1200"/>
              </a:spcBef>
              <a:buFont typeface="'Wingdings 2',Sans-Serif"/>
              <a:buChar char=""/>
            </a:pPr>
            <a:endParaRPr lang="en-GB">
              <a:ea typeface="Calibri" panose="020F0502020204030204"/>
              <a:cs typeface="Calibri" panose="020F0502020204030204"/>
            </a:endParaRPr>
          </a:p>
          <a:p>
            <a:endParaRPr lang="en-GB">
              <a:ea typeface="Calibri" panose="020F0502020204030204"/>
              <a:cs typeface="Calibri" panose="020F0502020204030204"/>
            </a:endParaRPr>
          </a:p>
          <a:p>
            <a:endParaRPr lang="en-GB">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16</a:t>
            </a:fld>
            <a:endParaRPr lang="en-GB"/>
          </a:p>
        </p:txBody>
      </p:sp>
    </p:spTree>
    <p:extLst>
      <p:ext uri="{BB962C8B-B14F-4D97-AF65-F5344CB8AC3E}">
        <p14:creationId xmlns:p14="http://schemas.microsoft.com/office/powerpoint/2010/main" val="3526222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ea typeface="Calibri"/>
                <a:cs typeface="Calibri"/>
              </a:rPr>
              <a:t>KATIE</a:t>
            </a:r>
          </a:p>
          <a:p>
            <a:endParaRPr lang="en-US">
              <a:ea typeface="Calibri"/>
              <a:cs typeface="Calibri"/>
            </a:endParaRPr>
          </a:p>
          <a:p>
            <a:r>
              <a:rPr lang="en-US">
                <a:ea typeface="Calibri"/>
                <a:cs typeface="Calibri"/>
              </a:rPr>
              <a:t>Communication is so important and children learn best when we work together. Here are some of the ways we may communicate with you.</a:t>
            </a:r>
            <a:endParaRPr lang="en-US"/>
          </a:p>
          <a:p>
            <a:endParaRPr lang="en-US">
              <a:ea typeface="Calibri"/>
              <a:cs typeface="Calibri"/>
            </a:endParaRPr>
          </a:p>
          <a:p>
            <a:endParaRPr lang="en-US">
              <a:ea typeface="Calibri"/>
              <a:cs typeface="Calibri"/>
            </a:endParaRPr>
          </a:p>
          <a:p>
            <a:pPr marL="171450" indent="-171450">
              <a:buFont typeface="Arial"/>
              <a:buChar char="•"/>
            </a:pPr>
            <a:r>
              <a:rPr lang="en-US">
                <a:ea typeface="Calibri"/>
                <a:cs typeface="Calibri"/>
              </a:rPr>
              <a:t>Parent workshops – Throughout the year, we run various parent workshops. Please let us know if there is a workshop you would like to see run for parents</a:t>
            </a:r>
          </a:p>
          <a:p>
            <a:pPr marL="171450" indent="-171450">
              <a:buFont typeface="Arial"/>
              <a:buChar char="•"/>
            </a:pPr>
            <a:endParaRPr lang="en-US">
              <a:ea typeface="Calibri"/>
              <a:cs typeface="Calibri"/>
            </a:endParaRPr>
          </a:p>
          <a:p>
            <a:pPr marL="171450" indent="-171450">
              <a:buFont typeface="Arial"/>
              <a:buChar char="•"/>
            </a:pPr>
            <a:r>
              <a:rPr lang="en-US">
                <a:ea typeface="Calibri"/>
                <a:cs typeface="Calibri"/>
              </a:rPr>
              <a:t>We will often put on our school blog some of the things we have been doing in Reception. These are posted to Facebook and our new Instagram page! </a:t>
            </a:r>
          </a:p>
          <a:p>
            <a:pPr marL="171450" indent="-171450">
              <a:buFont typeface="Arial"/>
              <a:buChar char="•"/>
            </a:pPr>
            <a:endParaRPr lang="en-US">
              <a:ea typeface="Calibri"/>
              <a:cs typeface="Calibri"/>
            </a:endParaRPr>
          </a:p>
          <a:p>
            <a:pPr marL="171450" indent="-171450">
              <a:buFont typeface="Arial"/>
              <a:buChar char="•"/>
            </a:pPr>
            <a:r>
              <a:rPr lang="en-US">
                <a:ea typeface="Calibri"/>
                <a:cs typeface="Calibri"/>
              </a:rPr>
              <a:t>Every week, a Reception Weekly Information Flyer will be sent through to your e-mail. It will have what learning we have done that week, any important messages and upcoming dates. We will also include some activities that you can do at home to support with the learning that has happened that week at school. </a:t>
            </a:r>
          </a:p>
          <a:p>
            <a:pPr marL="171450" indent="-171450">
              <a:buFont typeface="Arial"/>
              <a:buChar char="•"/>
            </a:pPr>
            <a:endParaRPr lang="en-US">
              <a:ea typeface="Calibri"/>
              <a:cs typeface="Calibri"/>
            </a:endParaRPr>
          </a:p>
          <a:p>
            <a:pPr marL="171450" indent="-171450">
              <a:buFont typeface="Arial"/>
              <a:buChar char="•"/>
            </a:pPr>
            <a:r>
              <a:rPr lang="en-US">
                <a:ea typeface="Calibri"/>
                <a:cs typeface="Calibri"/>
              </a:rPr>
              <a:t>Parent consultations – We have these twice a year; one in October and another in February. </a:t>
            </a:r>
          </a:p>
          <a:p>
            <a:pPr marL="171450" indent="-171450">
              <a:buFont typeface="Arial"/>
              <a:buChar char="•"/>
            </a:pPr>
            <a:endParaRPr lang="en-US">
              <a:ea typeface="Calibri"/>
              <a:cs typeface="Calibri"/>
            </a:endParaRPr>
          </a:p>
          <a:p>
            <a:pPr marL="171450" indent="-171450">
              <a:buFont typeface="Arial"/>
              <a:buChar char="•"/>
            </a:pPr>
            <a:r>
              <a:rPr lang="en-US">
                <a:ea typeface="Calibri"/>
                <a:cs typeface="Calibri"/>
              </a:rPr>
              <a:t>We have come away from paper medical forms. We now use something called medical tracker. If your child has sustained an injury at school, you will receive an email to inform you of what happened and what treatment was given. If your child sustains a head injury, we will always phone you to let you know </a:t>
            </a:r>
            <a:r>
              <a:rPr lang="en-US" err="1">
                <a:ea typeface="Calibri"/>
                <a:cs typeface="Calibri"/>
              </a:rPr>
              <a:t>aswell</a:t>
            </a:r>
            <a:r>
              <a:rPr lang="en-US">
                <a:ea typeface="Calibri"/>
                <a:cs typeface="Calibri"/>
              </a:rPr>
              <a:t> as send an email letter. </a:t>
            </a:r>
          </a:p>
          <a:p>
            <a:pPr marL="171450" indent="-171450">
              <a:buFont typeface="Arial"/>
              <a:buChar char="•"/>
            </a:pPr>
            <a:endParaRPr lang="en-US">
              <a:ea typeface="Calibri"/>
              <a:cs typeface="Calibri"/>
            </a:endParaRPr>
          </a:p>
          <a:p>
            <a:pPr marL="182880" indent="-182880">
              <a:lnSpc>
                <a:spcPct val="170000"/>
              </a:lnSpc>
              <a:spcBef>
                <a:spcPts val="1200"/>
              </a:spcBef>
              <a:buFont typeface="Arial"/>
              <a:buChar char="•"/>
            </a:pPr>
            <a:endParaRPr lang="en-GB">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17</a:t>
            </a:fld>
            <a:endParaRPr lang="en-GB"/>
          </a:p>
        </p:txBody>
      </p:sp>
    </p:spTree>
    <p:extLst>
      <p:ext uri="{BB962C8B-B14F-4D97-AF65-F5344CB8AC3E}">
        <p14:creationId xmlns:p14="http://schemas.microsoft.com/office/powerpoint/2010/main" val="21886050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Bef>
                <a:spcPts val="1200"/>
              </a:spcBef>
            </a:pPr>
            <a:r>
              <a:rPr lang="en-GB" b="1"/>
              <a:t>KATIE</a:t>
            </a:r>
          </a:p>
          <a:p>
            <a:pPr>
              <a:lnSpc>
                <a:spcPct val="150000"/>
              </a:lnSpc>
              <a:spcBef>
                <a:spcPts val="1200"/>
              </a:spcBef>
            </a:pPr>
            <a:endParaRPr lang="en-GB"/>
          </a:p>
          <a:p>
            <a:pPr>
              <a:lnSpc>
                <a:spcPct val="150000"/>
              </a:lnSpc>
              <a:spcBef>
                <a:spcPts val="1200"/>
              </a:spcBef>
            </a:pPr>
            <a:r>
              <a:rPr lang="en-GB"/>
              <a:t>We want to build a good home-school relationship as this is when the best progress is made! Here are some ways we share home and school life! </a:t>
            </a:r>
            <a:endParaRPr lang="en-US"/>
          </a:p>
          <a:p>
            <a:pPr>
              <a:lnSpc>
                <a:spcPct val="150000"/>
              </a:lnSpc>
              <a:spcBef>
                <a:spcPts val="1200"/>
              </a:spcBef>
            </a:pPr>
            <a:endParaRPr lang="en-GB"/>
          </a:p>
          <a:p>
            <a:pPr marL="171450" indent="-171450">
              <a:lnSpc>
                <a:spcPct val="150000"/>
              </a:lnSpc>
              <a:spcBef>
                <a:spcPts val="1200"/>
              </a:spcBef>
              <a:buFont typeface="Arial"/>
              <a:buChar char="•"/>
            </a:pPr>
            <a:r>
              <a:rPr lang="en-GB"/>
              <a:t>Everywhere Bear – Your child will have the opportunity to take the Everywhere Bear home for a weekend. The bear has their own scrapbook for you to record what your child and the bear has been up to and stick in any photos you may take. Your child will then have the opportunity to share their photos and what they have been up to in class. </a:t>
            </a:r>
            <a:endParaRPr lang="en-US"/>
          </a:p>
          <a:p>
            <a:pPr>
              <a:lnSpc>
                <a:spcPct val="150000"/>
              </a:lnSpc>
              <a:spcBef>
                <a:spcPts val="1200"/>
              </a:spcBef>
            </a:pPr>
            <a:endParaRPr lang="en-GB">
              <a:ea typeface="Calibri"/>
              <a:cs typeface="Calibri"/>
            </a:endParaRPr>
          </a:p>
          <a:p>
            <a:pPr marL="171450" indent="-171450">
              <a:lnSpc>
                <a:spcPct val="150000"/>
              </a:lnSpc>
              <a:spcBef>
                <a:spcPts val="1200"/>
              </a:spcBef>
              <a:buFont typeface="Arial"/>
              <a:buChar char="•"/>
            </a:pPr>
            <a:r>
              <a:rPr lang="en-GB">
                <a:ea typeface="Calibri"/>
                <a:cs typeface="Calibri"/>
              </a:rPr>
              <a:t>Borrow a book - We have a trolley of books under Ash and Beech canopy. Please feel free to take a book, share it at home and then return it when you are finished. </a:t>
            </a:r>
            <a:endParaRPr lang="en-GB"/>
          </a:p>
          <a:p>
            <a:pPr marL="171450" indent="-171450">
              <a:lnSpc>
                <a:spcPct val="150000"/>
              </a:lnSpc>
              <a:spcBef>
                <a:spcPts val="1200"/>
              </a:spcBef>
              <a:buFont typeface="Arial"/>
              <a:buChar char="•"/>
            </a:pPr>
            <a:endParaRPr lang="en-GB"/>
          </a:p>
          <a:p>
            <a:pPr marL="171450" indent="-171450">
              <a:lnSpc>
                <a:spcPct val="150000"/>
              </a:lnSpc>
              <a:spcBef>
                <a:spcPts val="1200"/>
              </a:spcBef>
              <a:buFont typeface="Arial"/>
              <a:buChar char="•"/>
            </a:pPr>
            <a:r>
              <a:rPr lang="en-GB"/>
              <a:t>Shared Reading – parents are invited to join their child in their classrooms between 8.40am – 9:00am for some reading. We normally start this after the </a:t>
            </a:r>
            <a:r>
              <a:rPr lang="en-GB" err="1"/>
              <a:t>october</a:t>
            </a:r>
            <a:r>
              <a:rPr lang="en-GB"/>
              <a:t> half-term to allow the children some time to settle into their new classrooms and routine.  We will let you know what day this is starting.</a:t>
            </a:r>
            <a:endParaRPr lang="en-US">
              <a:ea typeface="Calibri" panose="020F0502020204030204"/>
              <a:cs typeface="Calibri" panose="020F0502020204030204"/>
            </a:endParaRPr>
          </a:p>
          <a:p>
            <a:pPr marL="171450" indent="-171450">
              <a:lnSpc>
                <a:spcPct val="150000"/>
              </a:lnSpc>
              <a:spcBef>
                <a:spcPts val="1200"/>
              </a:spcBef>
              <a:buFont typeface="Arial"/>
              <a:buChar char="•"/>
            </a:pPr>
            <a:endParaRPr lang="en-GB"/>
          </a:p>
          <a:p>
            <a:pPr marL="171450" indent="-171450">
              <a:lnSpc>
                <a:spcPct val="150000"/>
              </a:lnSpc>
              <a:spcBef>
                <a:spcPts val="1200"/>
              </a:spcBef>
              <a:buFont typeface="Arial"/>
              <a:buChar char="•"/>
            </a:pPr>
            <a:r>
              <a:rPr lang="en-GB"/>
              <a:t>Games Library – We have a wide selection of amazing resources for you to take home and borrow.  </a:t>
            </a:r>
            <a:r>
              <a:rPr lang="en-GB" b="1"/>
              <a:t>(show some examples – books, puppets, sensory, storytelling and games)</a:t>
            </a:r>
            <a:r>
              <a:rPr lang="en-GB"/>
              <a:t> One day each week; after school, in the hall, we will put these bags out. We would love for you to come along and choose a bag with your child.  </a:t>
            </a:r>
          </a:p>
          <a:p>
            <a:pPr marL="171450" indent="-171450">
              <a:lnSpc>
                <a:spcPct val="150000"/>
              </a:lnSpc>
              <a:spcBef>
                <a:spcPts val="1200"/>
              </a:spcBef>
              <a:buFont typeface="Arial"/>
              <a:buChar char="•"/>
            </a:pPr>
            <a:endParaRPr lang="en-GB">
              <a:ea typeface="Calibri" panose="020F0502020204030204"/>
              <a:cs typeface="Calibri" panose="020F0502020204030204"/>
            </a:endParaRPr>
          </a:p>
          <a:p>
            <a:pPr marL="171450" indent="-171450">
              <a:lnSpc>
                <a:spcPct val="150000"/>
              </a:lnSpc>
              <a:spcBef>
                <a:spcPts val="1200"/>
              </a:spcBef>
              <a:buFont typeface="Arial,Sans-Serif"/>
              <a:buChar char="•"/>
            </a:pPr>
            <a:endParaRPr lang="en-GB">
              <a:ea typeface="Calibri" panose="020F0502020204030204"/>
              <a:cs typeface="Calibri" panose="020F0502020204030204"/>
            </a:endParaRPr>
          </a:p>
          <a:p>
            <a:pPr marL="171450" indent="-171450">
              <a:lnSpc>
                <a:spcPct val="150000"/>
              </a:lnSpc>
              <a:spcBef>
                <a:spcPts val="1200"/>
              </a:spcBef>
              <a:buFont typeface="Arial,Sans-Serif"/>
              <a:buChar char="•"/>
            </a:pPr>
            <a:r>
              <a:rPr lang="en-GB"/>
              <a:t>If you are celebrating a special festival or celebration at home, please let us know! We would love to learn about and celebrate at school. </a:t>
            </a:r>
            <a:endParaRPr lang="en-GB">
              <a:ea typeface="Calibri" panose="020F0502020204030204"/>
              <a:cs typeface="Calibri" panose="020F0502020204030204"/>
            </a:endParaRPr>
          </a:p>
          <a:p>
            <a:pPr marL="171450" indent="-171450">
              <a:lnSpc>
                <a:spcPct val="150000"/>
              </a:lnSpc>
              <a:spcBef>
                <a:spcPts val="1200"/>
              </a:spcBef>
              <a:buFont typeface="Arial"/>
              <a:buChar char="•"/>
            </a:pPr>
            <a:endParaRPr lang="en-GB">
              <a:ea typeface="Calibri" panose="020F0502020204030204"/>
              <a:cs typeface="Calibri" panose="020F0502020204030204"/>
            </a:endParaRPr>
          </a:p>
          <a:p>
            <a:pPr marL="171450" indent="-171450">
              <a:lnSpc>
                <a:spcPct val="150000"/>
              </a:lnSpc>
              <a:spcBef>
                <a:spcPts val="1200"/>
              </a:spcBef>
              <a:buFont typeface="Arial"/>
              <a:buChar char="•"/>
            </a:pPr>
            <a:r>
              <a:rPr lang="en-GB"/>
              <a:t>In the Autumn term, your child will be given a reading record. We will send home a reading book each week – this may start off as a wordless book. Please do not worry! Most children start off on a wordless book until they are confident with their phonics and can blend sounds together. We will send books home on a Friday and ask that they are back the following Friday, so that they can be changed. </a:t>
            </a:r>
            <a:endParaRPr lang="en-GB">
              <a:ea typeface="Calibri" panose="020F0502020204030204"/>
              <a:cs typeface="Calibri" panose="020F0502020204030204"/>
            </a:endParaRPr>
          </a:p>
          <a:p>
            <a:pPr>
              <a:lnSpc>
                <a:spcPct val="150000"/>
              </a:lnSpc>
              <a:spcBef>
                <a:spcPts val="1200"/>
              </a:spcBef>
            </a:pPr>
            <a:endParaRPr lang="en-GB">
              <a:ea typeface="Calibri" panose="020F0502020204030204"/>
              <a:cs typeface="Calibri" panose="020F0502020204030204"/>
            </a:endParaRPr>
          </a:p>
          <a:p>
            <a:pPr marL="171450" indent="-171450">
              <a:lnSpc>
                <a:spcPct val="150000"/>
              </a:lnSpc>
              <a:spcBef>
                <a:spcPts val="1200"/>
              </a:spcBef>
              <a:buFont typeface="Arial"/>
              <a:buChar char="•"/>
            </a:pPr>
            <a:r>
              <a:rPr lang="en-GB"/>
              <a:t>Achievement Assembly – Once a week, we get together for an achievement assembly. When your child is awarded a certificate, we will invite you to join our assembly. We will let you know when this starts! </a:t>
            </a:r>
            <a:endParaRPr lang="en-GB">
              <a:ea typeface="Calibri"/>
              <a:cs typeface="Calibri"/>
            </a:endParaRPr>
          </a:p>
          <a:p>
            <a:pPr marL="171450" indent="-171450">
              <a:lnSpc>
                <a:spcPct val="150000"/>
              </a:lnSpc>
              <a:spcBef>
                <a:spcPts val="1200"/>
              </a:spcBef>
              <a:buFont typeface="Arial"/>
              <a:buChar char="•"/>
            </a:pPr>
            <a:endParaRPr lang="en-GB">
              <a:ea typeface="Calibri"/>
              <a:cs typeface="Calibri"/>
            </a:endParaRPr>
          </a:p>
          <a:p>
            <a:pPr marL="171450" indent="-171450">
              <a:lnSpc>
                <a:spcPct val="150000"/>
              </a:lnSpc>
              <a:spcBef>
                <a:spcPts val="1200"/>
              </a:spcBef>
              <a:buFont typeface="Arial"/>
              <a:buChar char="•"/>
            </a:pPr>
            <a:r>
              <a:rPr lang="en-GB">
                <a:ea typeface="Calibri"/>
                <a:cs typeface="Calibri"/>
              </a:rPr>
              <a:t>We love hearing what your child does at home! Whether it be they have learnt to put their trousers on by themselves, they have learnt something new in swimming, they can now cut up food with their knife and fork, they visited their grandma, we would love to hear about it and celebrate it in school. </a:t>
            </a:r>
          </a:p>
          <a:p>
            <a:pPr>
              <a:lnSpc>
                <a:spcPct val="150000"/>
              </a:lnSpc>
              <a:spcBef>
                <a:spcPts val="1200"/>
              </a:spcBef>
            </a:pPr>
            <a:endParaRPr lang="en-GB">
              <a:ea typeface="Calibri"/>
              <a:cs typeface="Calibri"/>
            </a:endParaRPr>
          </a:p>
          <a:p>
            <a:pPr>
              <a:lnSpc>
                <a:spcPct val="150000"/>
              </a:lnSpc>
              <a:spcBef>
                <a:spcPts val="1200"/>
              </a:spcBef>
            </a:pPr>
            <a:endParaRPr lang="en-GB">
              <a:ea typeface="Calibri"/>
              <a:cs typeface="Calibri"/>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18</a:t>
            </a:fld>
            <a:endParaRPr lang="en-GB"/>
          </a:p>
        </p:txBody>
      </p:sp>
    </p:spTree>
    <p:extLst>
      <p:ext uri="{BB962C8B-B14F-4D97-AF65-F5344CB8AC3E}">
        <p14:creationId xmlns:p14="http://schemas.microsoft.com/office/powerpoint/2010/main" val="2726867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0000"/>
              </a:lnSpc>
              <a:spcBef>
                <a:spcPts val="1200"/>
              </a:spcBef>
            </a:pPr>
            <a:r>
              <a:rPr lang="en-GB" b="1">
                <a:ea typeface="Calibri" panose="020F0502020204030204"/>
                <a:cs typeface="Calibri" panose="020F0502020204030204"/>
              </a:rPr>
              <a:t>KATIE</a:t>
            </a:r>
          </a:p>
        </p:txBody>
      </p:sp>
      <p:sp>
        <p:nvSpPr>
          <p:cNvPr id="4" name="Slide Number Placeholder 3"/>
          <p:cNvSpPr>
            <a:spLocks noGrp="1"/>
          </p:cNvSpPr>
          <p:nvPr>
            <p:ph type="sldNum" sz="quarter" idx="10"/>
          </p:nvPr>
        </p:nvSpPr>
        <p:spPr/>
        <p:txBody>
          <a:bodyPr/>
          <a:lstStyle/>
          <a:p>
            <a:fld id="{B76B406D-F51E-47BB-B78E-87E4B8860F73}" type="slidenum">
              <a:rPr lang="en-GB" smtClean="0"/>
              <a:t>19</a:t>
            </a:fld>
            <a:endParaRPr lang="en-GB"/>
          </a:p>
        </p:txBody>
      </p:sp>
    </p:spTree>
    <p:extLst>
      <p:ext uri="{BB962C8B-B14F-4D97-AF65-F5344CB8AC3E}">
        <p14:creationId xmlns:p14="http://schemas.microsoft.com/office/powerpoint/2010/main" val="19553471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0000"/>
              </a:lnSpc>
              <a:spcBef>
                <a:spcPts val="1200"/>
              </a:spcBef>
            </a:pPr>
            <a:r>
              <a:rPr lang="en-GB" b="1">
                <a:ea typeface="Calibri"/>
                <a:cs typeface="Calibri"/>
              </a:rPr>
              <a:t>KATIE</a:t>
            </a:r>
          </a:p>
          <a:p>
            <a:pPr>
              <a:lnSpc>
                <a:spcPct val="170000"/>
              </a:lnSpc>
              <a:spcBef>
                <a:spcPts val="1200"/>
              </a:spcBef>
            </a:pPr>
            <a:endParaRPr lang="en-GB" b="1"/>
          </a:p>
          <a:p>
            <a:pPr>
              <a:lnSpc>
                <a:spcPct val="170000"/>
              </a:lnSpc>
              <a:spcBef>
                <a:spcPts val="1200"/>
              </a:spcBef>
            </a:pPr>
            <a:r>
              <a:rPr lang="en-GB" b="1"/>
              <a:t>Allergies - </a:t>
            </a:r>
            <a:r>
              <a:rPr lang="en-GB"/>
              <a:t>If your child has a food allergy, please let us know. In terms of lunches, this will need to be registered with Herts Catering, before they are able to have a school meal. We have children in the lower building with a severe nut allergy, so we ask that no products containing nuts come into school.</a:t>
            </a:r>
            <a:endParaRPr lang="en-GB">
              <a:ea typeface="Calibri"/>
              <a:cs typeface="Calibri"/>
            </a:endParaRPr>
          </a:p>
          <a:p>
            <a:endParaRPr lang="en-US">
              <a:ea typeface="Calibri" panose="020F0502020204030204"/>
              <a:cs typeface="Calibri" panose="020F0502020204030204"/>
            </a:endParaRPr>
          </a:p>
          <a:p>
            <a:r>
              <a:rPr lang="en-GB" b="1"/>
              <a:t> prescribed medication - </a:t>
            </a:r>
            <a:endParaRPr lang="en-GB"/>
          </a:p>
          <a:p>
            <a:r>
              <a:rPr lang="en-GB"/>
              <a:t>We can only administer antibiotics if they are prescribed 4 x daily. Parents must complete a form at the office, medicine will be stored safely. </a:t>
            </a:r>
            <a:endParaRPr lang="en-GB">
              <a:ea typeface="Calibri"/>
              <a:cs typeface="Calibri"/>
            </a:endParaRPr>
          </a:p>
          <a:p>
            <a:endParaRPr lang="en-GB">
              <a:ea typeface="Calibri"/>
              <a:cs typeface="Calibri"/>
            </a:endParaRPr>
          </a:p>
          <a:p>
            <a:r>
              <a:rPr lang="en-GB" b="1"/>
              <a:t> injuries from home</a:t>
            </a:r>
            <a:r>
              <a:rPr lang="en-GB"/>
              <a:t> -  Please let us know if your child has sustained any injuries at home. </a:t>
            </a:r>
            <a:endParaRPr lang="en-US"/>
          </a:p>
          <a:p>
            <a:endParaRPr lang="en-US"/>
          </a:p>
          <a:p>
            <a:r>
              <a:rPr lang="en-GB" b="1"/>
              <a:t>Birthday sweets – </a:t>
            </a:r>
            <a:r>
              <a:rPr lang="en-GB"/>
              <a:t>We know that children love to bring in sweets for their birthdays. Due to the range of allergies and food intolerances we have in the school, we can not give out sweets or other food items in school. </a:t>
            </a:r>
            <a:endParaRPr lang="en-US">
              <a:ea typeface="Calibri"/>
              <a:cs typeface="Calibri"/>
            </a:endParaRPr>
          </a:p>
          <a:p>
            <a:pPr>
              <a:lnSpc>
                <a:spcPct val="170000"/>
              </a:lnSpc>
              <a:spcBef>
                <a:spcPts val="1200"/>
              </a:spcBef>
            </a:pPr>
            <a:endParaRPr lang="en-GB">
              <a:ea typeface="Calibri"/>
              <a:cs typeface="Calibri"/>
            </a:endParaRPr>
          </a:p>
          <a:p>
            <a:r>
              <a:rPr lang="en-US" b="1"/>
              <a:t>First Aid </a:t>
            </a:r>
            <a:r>
              <a:rPr lang="en-US"/>
              <a:t>– Risk assessments are undertaken to reduce potential hazards but as we know there will always be accidents. </a:t>
            </a:r>
            <a:r>
              <a:rPr lang="en-GB"/>
              <a:t>If your child has an accident at school you will be informed through the accident information sheet. If your child sustains a head injury and there is a bump/mark, you will be called and your child will receive a red letter. On some </a:t>
            </a:r>
            <a:r>
              <a:rPr lang="en-GB" err="1"/>
              <a:t>occassions</a:t>
            </a:r>
            <a:r>
              <a:rPr lang="en-GB"/>
              <a:t>, you may be asked if you would like to have a look and decide next steps or whether you are happy for staff to monitor. </a:t>
            </a:r>
            <a:endParaRPr lang="en-GB">
              <a:solidFill>
                <a:srgbClr val="444444"/>
              </a:solidFill>
            </a:endParaRPr>
          </a:p>
          <a:p>
            <a:r>
              <a:rPr lang="en-GB"/>
              <a:t>Your child will receive a white letter for any other accident they have had at school. </a:t>
            </a:r>
            <a:endParaRPr lang="en-GB">
              <a:ea typeface="Calibri"/>
              <a:cs typeface="Calibri"/>
            </a:endParaRPr>
          </a:p>
          <a:p>
            <a:endParaRPr lang="en-US">
              <a:ea typeface="Calibri"/>
              <a:cs typeface="Calibri"/>
            </a:endParaRPr>
          </a:p>
          <a:p>
            <a:pPr marL="228600" indent="-228600">
              <a:buAutoNum type="arabicPeriod"/>
            </a:pPr>
            <a:endParaRPr lang="en-US">
              <a:ea typeface="Calibri"/>
              <a:cs typeface="Calibri"/>
            </a:endParaRPr>
          </a:p>
          <a:p>
            <a:endParaRPr lang="en-GB" b="1">
              <a:ea typeface="Calibri"/>
              <a:cs typeface="Calibri"/>
            </a:endParaRPr>
          </a:p>
          <a:p>
            <a:pPr>
              <a:lnSpc>
                <a:spcPct val="170000"/>
              </a:lnSpc>
              <a:spcBef>
                <a:spcPts val="1200"/>
              </a:spcBef>
            </a:pPr>
            <a:endParaRPr lang="en-GB">
              <a:ea typeface="Calibri"/>
              <a:cs typeface="Calibri"/>
            </a:endParaRPr>
          </a:p>
          <a:p>
            <a:endParaRPr lang="en-US">
              <a:ea typeface="Calibri" panose="020F0502020204030204"/>
              <a:cs typeface="Calibri" panose="020F0502020204030204"/>
            </a:endParaRPr>
          </a:p>
          <a:p>
            <a:pPr marL="171450" indent="-171450">
              <a:buAutoNum type="arabicPeriod"/>
            </a:pPr>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20</a:t>
            </a:fld>
            <a:endParaRPr lang="en-GB"/>
          </a:p>
        </p:txBody>
      </p:sp>
    </p:spTree>
    <p:extLst>
      <p:ext uri="{BB962C8B-B14F-4D97-AF65-F5344CB8AC3E}">
        <p14:creationId xmlns:p14="http://schemas.microsoft.com/office/powerpoint/2010/main" val="492889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0000"/>
              </a:lnSpc>
              <a:spcBef>
                <a:spcPts val="1200"/>
              </a:spcBef>
            </a:pPr>
            <a:r>
              <a:rPr lang="en-GB" b="1">
                <a:cs typeface="Calibri" panose="020F0502020204030204"/>
              </a:rPr>
              <a:t>VICKY / FAYE</a:t>
            </a:r>
            <a:endParaRPr lang="en-GB" b="1"/>
          </a:p>
          <a:p>
            <a:pPr marL="171450" indent="-171450">
              <a:lnSpc>
                <a:spcPct val="170000"/>
              </a:lnSpc>
              <a:spcBef>
                <a:spcPts val="1200"/>
              </a:spcBef>
              <a:buFont typeface="Arial"/>
              <a:buChar char="•"/>
            </a:pPr>
            <a:endParaRPr lang="en-GB">
              <a:cs typeface="Calibri" panose="020F0502020204030204"/>
            </a:endParaRPr>
          </a:p>
          <a:p>
            <a:endParaRPr lang="en-GB">
              <a:ea typeface="Calibri" panose="020F0502020204030204"/>
              <a:cs typeface="Calibri" panose="020F0502020204030204"/>
            </a:endParaRPr>
          </a:p>
          <a:p>
            <a:endParaRPr lang="en-GB">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21</a:t>
            </a:fld>
            <a:endParaRPr lang="en-GB"/>
          </a:p>
        </p:txBody>
      </p:sp>
    </p:spTree>
    <p:extLst>
      <p:ext uri="{BB962C8B-B14F-4D97-AF65-F5344CB8AC3E}">
        <p14:creationId xmlns:p14="http://schemas.microsoft.com/office/powerpoint/2010/main" val="2218529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ea typeface="Calibri" panose="020F0502020204030204"/>
                <a:cs typeface="Calibri" panose="020F0502020204030204"/>
              </a:rPr>
              <a:t>VICKY / FAYE</a:t>
            </a:r>
          </a:p>
          <a:p>
            <a:pPr marL="171450" indent="-171450">
              <a:buFont typeface="Arial"/>
              <a:buChar char="•"/>
            </a:pPr>
            <a:endParaRPr lang="en-GB">
              <a:ea typeface="Calibri" panose="020F0502020204030204"/>
              <a:cs typeface="Calibri" panose="020F0502020204030204"/>
            </a:endParaRPr>
          </a:p>
          <a:p>
            <a:pPr marL="171450" indent="-171450">
              <a:buFont typeface="Arial"/>
              <a:buChar char="•"/>
            </a:pPr>
            <a:r>
              <a:rPr lang="en-GB">
                <a:ea typeface="Calibri" panose="020F0502020204030204"/>
                <a:cs typeface="Calibri" panose="020F0502020204030204"/>
              </a:rPr>
              <a:t>Children in Reception, Year 1 and Year 2 receive a free school lunch (so this is the best time to encourage your child to try new foods) </a:t>
            </a:r>
            <a:endParaRPr lang="en-GB"/>
          </a:p>
          <a:p>
            <a:pPr marL="171450" indent="-171450">
              <a:buFont typeface="Arial"/>
              <a:buChar char="•"/>
            </a:pPr>
            <a:r>
              <a:rPr lang="en-GB">
                <a:ea typeface="Calibri" panose="020F0502020204030204"/>
                <a:cs typeface="Calibri" panose="020F0502020204030204"/>
              </a:rPr>
              <a:t>This is government funded and all children are eligible, respective of parental income or situation</a:t>
            </a:r>
          </a:p>
          <a:p>
            <a:pPr marL="171450" indent="-171450">
              <a:buFont typeface="Arial"/>
              <a:buChar char="•"/>
            </a:pPr>
            <a:endParaRPr lang="en-GB"/>
          </a:p>
          <a:p>
            <a:pPr marL="171450" indent="-171450">
              <a:buFont typeface="Arial"/>
              <a:buChar char="•"/>
            </a:pPr>
            <a:r>
              <a:rPr lang="en-GB"/>
              <a:t>Lunchtime for the Foundation Stage is 11.30am -12.30pm (in the Lower Hall)</a:t>
            </a:r>
            <a:endParaRPr lang="en-GB">
              <a:ea typeface="Calibri"/>
              <a:cs typeface="Calibri"/>
            </a:endParaRPr>
          </a:p>
          <a:p>
            <a:pPr marL="171450" indent="-171450">
              <a:lnSpc>
                <a:spcPct val="170000"/>
              </a:lnSpc>
              <a:spcBef>
                <a:spcPts val="1200"/>
              </a:spcBef>
              <a:buFont typeface="Arial"/>
              <a:buChar char="•"/>
            </a:pPr>
            <a:r>
              <a:rPr lang="en-GB"/>
              <a:t>Many of the Midday Supervisory Assistants (MSAs) are also Early Years staff. However, your child’s class teacher will also support your child to settle in to the lunchtime routine in the Autumn term</a:t>
            </a:r>
            <a:endParaRPr lang="en-GB">
              <a:ea typeface="Calibri" panose="020F0502020204030204"/>
              <a:cs typeface="Calibri" panose="020F0502020204030204"/>
            </a:endParaRPr>
          </a:p>
          <a:p>
            <a:endParaRPr lang="en-GB"/>
          </a:p>
          <a:p>
            <a:endParaRPr lang="en-GB" u="sng">
              <a:ea typeface="Calibri"/>
              <a:cs typeface="Calibri"/>
            </a:endParaRPr>
          </a:p>
          <a:p>
            <a:r>
              <a:rPr lang="en-GB" u="sng"/>
              <a:t>3 week rolling menu </a:t>
            </a:r>
            <a:endParaRPr lang="en-US" u="sng">
              <a:ea typeface="Calibri"/>
              <a:cs typeface="Calibri"/>
            </a:endParaRPr>
          </a:p>
          <a:p>
            <a:pPr marL="171450" indent="-171450">
              <a:lnSpc>
                <a:spcPct val="170000"/>
              </a:lnSpc>
              <a:spcBef>
                <a:spcPts val="1200"/>
              </a:spcBef>
              <a:buFont typeface="Arial"/>
              <a:buChar char="•"/>
            </a:pPr>
            <a:r>
              <a:rPr lang="en-GB"/>
              <a:t>A menu will be provided with a selection of 4 meals, please talk to your child about their preference, to enable your child to independently select their meal choice when they arrive at school. </a:t>
            </a:r>
            <a:endParaRPr lang="en-US">
              <a:ea typeface="Calibri" panose="020F0502020204030204"/>
              <a:cs typeface="Calibri" panose="020F0502020204030204"/>
            </a:endParaRPr>
          </a:p>
          <a:p>
            <a:pPr marL="171450" indent="-171450">
              <a:lnSpc>
                <a:spcPct val="170000"/>
              </a:lnSpc>
              <a:spcBef>
                <a:spcPts val="1200"/>
              </a:spcBef>
              <a:buFont typeface="Arial"/>
              <a:buChar char="•"/>
            </a:pPr>
            <a:endParaRPr lang="en-GB">
              <a:ea typeface="Calibri" panose="020F0502020204030204"/>
              <a:cs typeface="Calibri" panose="020F0502020204030204"/>
            </a:endParaRPr>
          </a:p>
          <a:p>
            <a:endParaRPr lang="en-US">
              <a:cs typeface="Calibri"/>
            </a:endParaRPr>
          </a:p>
          <a:p>
            <a:pPr marL="342900" indent="-342900" algn="ctr">
              <a:buFont typeface="Arial"/>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22</a:t>
            </a:fld>
            <a:endParaRPr lang="en-GB"/>
          </a:p>
        </p:txBody>
      </p:sp>
    </p:spTree>
    <p:extLst>
      <p:ext uri="{BB962C8B-B14F-4D97-AF65-F5344CB8AC3E}">
        <p14:creationId xmlns:p14="http://schemas.microsoft.com/office/powerpoint/2010/main" val="580523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0000"/>
              </a:lnSpc>
              <a:spcBef>
                <a:spcPts val="1200"/>
              </a:spcBef>
            </a:pPr>
            <a:r>
              <a:rPr lang="en-GB" b="1">
                <a:ea typeface="Calibri"/>
                <a:cs typeface="Calibri"/>
              </a:rPr>
              <a:t>VICKY / FAYE</a:t>
            </a:r>
          </a:p>
          <a:p>
            <a:pPr>
              <a:lnSpc>
                <a:spcPct val="170000"/>
              </a:lnSpc>
              <a:spcBef>
                <a:spcPts val="1200"/>
              </a:spcBef>
            </a:pPr>
            <a:endParaRPr lang="en-GB">
              <a:cs typeface="Calibri"/>
            </a:endParaRPr>
          </a:p>
          <a:p>
            <a:pPr>
              <a:lnSpc>
                <a:spcPct val="170000"/>
              </a:lnSpc>
              <a:spcBef>
                <a:spcPts val="1200"/>
              </a:spcBef>
            </a:pPr>
            <a:endParaRPr lang="en-GB"/>
          </a:p>
          <a:p>
            <a:pPr marL="171450" indent="-171450">
              <a:lnSpc>
                <a:spcPct val="90000"/>
              </a:lnSpc>
              <a:spcBef>
                <a:spcPts val="1200"/>
              </a:spcBef>
              <a:buFont typeface="Arial,Sans-Serif"/>
              <a:buChar char="•"/>
            </a:pPr>
            <a:endParaRPr lang="en-GB">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23</a:t>
            </a:fld>
            <a:endParaRPr lang="en-GB"/>
          </a:p>
        </p:txBody>
      </p:sp>
    </p:spTree>
    <p:extLst>
      <p:ext uri="{BB962C8B-B14F-4D97-AF65-F5344CB8AC3E}">
        <p14:creationId xmlns:p14="http://schemas.microsoft.com/office/powerpoint/2010/main" val="12559055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b="1"/>
              <a:t>VICKY / FAYE</a:t>
            </a:r>
          </a:p>
        </p:txBody>
      </p:sp>
      <p:sp>
        <p:nvSpPr>
          <p:cNvPr id="4" name="Slide Number Placeholder 3"/>
          <p:cNvSpPr>
            <a:spLocks noGrp="1"/>
          </p:cNvSpPr>
          <p:nvPr>
            <p:ph type="sldNum" sz="quarter" idx="10"/>
          </p:nvPr>
        </p:nvSpPr>
        <p:spPr/>
        <p:txBody>
          <a:bodyPr/>
          <a:lstStyle/>
          <a:p>
            <a:fld id="{B76B406D-F51E-47BB-B78E-87E4B8860F73}" type="slidenum">
              <a:rPr lang="en-GB" smtClean="0"/>
              <a:t>24</a:t>
            </a:fld>
            <a:endParaRPr lang="en-GB"/>
          </a:p>
        </p:txBody>
      </p:sp>
    </p:spTree>
    <p:extLst>
      <p:ext uri="{BB962C8B-B14F-4D97-AF65-F5344CB8AC3E}">
        <p14:creationId xmlns:p14="http://schemas.microsoft.com/office/powerpoint/2010/main" val="140812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200"/>
              </a:spcBef>
            </a:pPr>
            <a:r>
              <a:rPr lang="en-GB" b="1">
                <a:ea typeface="Calibri" panose="020F0502020204030204"/>
                <a:cs typeface="Calibri" panose="020F0502020204030204"/>
              </a:rPr>
              <a:t>VICKY / FAYE</a:t>
            </a:r>
            <a:endParaRPr lang="en-GB" b="1" u="none">
              <a:ea typeface="Calibri" panose="020F0502020204030204"/>
              <a:cs typeface="Calibri" panose="020F0502020204030204"/>
            </a:endParaRPr>
          </a:p>
          <a:p>
            <a:pPr>
              <a:lnSpc>
                <a:spcPct val="90000"/>
              </a:lnSpc>
              <a:spcBef>
                <a:spcPts val="1200"/>
              </a:spcBef>
            </a:pPr>
            <a:endParaRPr lang="en-GB" b="1" u="sng">
              <a:ea typeface="Calibri" panose="020F0502020204030204"/>
              <a:cs typeface="Calibri" panose="020F0502020204030204"/>
            </a:endParaRPr>
          </a:p>
          <a:p>
            <a:pPr>
              <a:lnSpc>
                <a:spcPct val="90000"/>
              </a:lnSpc>
              <a:spcBef>
                <a:spcPts val="1200"/>
              </a:spcBef>
            </a:pPr>
            <a:r>
              <a:rPr lang="en-GB" b="1" u="sng">
                <a:ea typeface="Calibri" panose="020F0502020204030204"/>
                <a:cs typeface="Calibri" panose="020F0502020204030204"/>
              </a:rPr>
              <a:t>School uniform</a:t>
            </a:r>
            <a:endParaRPr lang="en-GB"/>
          </a:p>
          <a:p>
            <a:pPr>
              <a:lnSpc>
                <a:spcPct val="90000"/>
              </a:lnSpc>
              <a:spcBef>
                <a:spcPts val="1200"/>
              </a:spcBef>
            </a:pPr>
            <a:r>
              <a:rPr lang="en-GB" b="1"/>
              <a:t>Please make sure that absolutely everything is labelled with your child’s name! (Including shoes!) </a:t>
            </a:r>
            <a:endParaRPr lang="en-GB"/>
          </a:p>
          <a:p>
            <a:pPr marL="171450" indent="-171450">
              <a:lnSpc>
                <a:spcPct val="170000"/>
              </a:lnSpc>
              <a:spcBef>
                <a:spcPts val="1200"/>
              </a:spcBef>
              <a:buFont typeface="Arial,Sans-Serif"/>
              <a:buChar char="•"/>
            </a:pPr>
            <a:r>
              <a:rPr lang="en-GB"/>
              <a:t>Grey trousers / dresses / skirts / tailored shorts</a:t>
            </a:r>
            <a:endParaRPr lang="en-US"/>
          </a:p>
          <a:p>
            <a:pPr marL="171450" indent="-171450">
              <a:lnSpc>
                <a:spcPct val="170000"/>
              </a:lnSpc>
              <a:spcBef>
                <a:spcPts val="1200"/>
              </a:spcBef>
              <a:buFont typeface="Arial,Sans-Serif"/>
              <a:buChar char="•"/>
            </a:pPr>
            <a:r>
              <a:rPr lang="en-GB"/>
              <a:t>White polo shirts / shirts / blouses/polo top</a:t>
            </a:r>
            <a:endParaRPr lang="en-US"/>
          </a:p>
          <a:p>
            <a:pPr marL="171450" indent="-171450">
              <a:lnSpc>
                <a:spcPct val="170000"/>
              </a:lnSpc>
              <a:spcBef>
                <a:spcPts val="1200"/>
              </a:spcBef>
              <a:buFont typeface="Arial,Sans-Serif"/>
              <a:buChar char="•"/>
            </a:pPr>
            <a:r>
              <a:rPr lang="en-GB"/>
              <a:t>Navy blue sweatshirt / cardigan</a:t>
            </a:r>
            <a:endParaRPr lang="en-US"/>
          </a:p>
          <a:p>
            <a:pPr marL="171450" indent="-171450">
              <a:lnSpc>
                <a:spcPct val="170000"/>
              </a:lnSpc>
              <a:spcBef>
                <a:spcPts val="1200"/>
              </a:spcBef>
              <a:buFont typeface="Arial,Sans-Serif"/>
              <a:buChar char="•"/>
            </a:pPr>
            <a:r>
              <a:rPr lang="en-GB"/>
              <a:t>Blue gingham summer dresses</a:t>
            </a:r>
            <a:endParaRPr lang="en-US"/>
          </a:p>
          <a:p>
            <a:pPr>
              <a:lnSpc>
                <a:spcPct val="170000"/>
              </a:lnSpc>
              <a:spcBef>
                <a:spcPts val="1200"/>
              </a:spcBef>
            </a:pPr>
            <a:endParaRPr lang="en-GB"/>
          </a:p>
          <a:p>
            <a:pPr>
              <a:lnSpc>
                <a:spcPct val="170000"/>
              </a:lnSpc>
              <a:spcBef>
                <a:spcPts val="1200"/>
              </a:spcBef>
            </a:pPr>
            <a:r>
              <a:rPr lang="en-GB">
                <a:ea typeface="Calibri"/>
                <a:cs typeface="Calibri"/>
              </a:rPr>
              <a:t>We will always do our best to return any belongings to the children. If they are named, it makes it easier. </a:t>
            </a:r>
            <a:endParaRPr lang="en-GB"/>
          </a:p>
          <a:p>
            <a:pPr>
              <a:lnSpc>
                <a:spcPct val="170000"/>
              </a:lnSpc>
              <a:spcBef>
                <a:spcPts val="1200"/>
              </a:spcBef>
            </a:pPr>
            <a:r>
              <a:rPr lang="en-GB">
                <a:ea typeface="Calibri" panose="020F0502020204030204"/>
                <a:cs typeface="Calibri" panose="020F0502020204030204"/>
              </a:rPr>
              <a:t>There is a lost property rail in this lower hall – if there is a time where something has been misplaced. Please check here also. </a:t>
            </a:r>
          </a:p>
          <a:p>
            <a:pPr>
              <a:lnSpc>
                <a:spcPct val="170000"/>
              </a:lnSpc>
              <a:spcBef>
                <a:spcPts val="1200"/>
              </a:spcBef>
            </a:pPr>
            <a:endParaRPr lang="en-GB">
              <a:ea typeface="Calibri" panose="020F0502020204030204"/>
              <a:cs typeface="Calibri" panose="020F0502020204030204"/>
            </a:endParaRPr>
          </a:p>
          <a:p>
            <a:pPr>
              <a:lnSpc>
                <a:spcPct val="170000"/>
              </a:lnSpc>
              <a:spcBef>
                <a:spcPts val="1200"/>
              </a:spcBef>
            </a:pPr>
            <a:r>
              <a:rPr lang="en-GB" b="1" u="sng">
                <a:ea typeface="Calibri"/>
                <a:cs typeface="Calibri"/>
              </a:rPr>
              <a:t>PE uniform</a:t>
            </a:r>
            <a:endParaRPr lang="en-GB"/>
          </a:p>
          <a:p>
            <a:pPr>
              <a:lnSpc>
                <a:spcPct val="170000"/>
              </a:lnSpc>
              <a:spcBef>
                <a:spcPts val="1200"/>
              </a:spcBef>
            </a:pPr>
            <a:r>
              <a:rPr lang="en-GB">
                <a:ea typeface="Calibri"/>
                <a:cs typeface="Calibri"/>
              </a:rPr>
              <a:t>White top, navy shorts/jogging bottoms and trainers</a:t>
            </a:r>
            <a:endParaRPr lang="en-GB" b="1" u="sng"/>
          </a:p>
          <a:p>
            <a:pPr>
              <a:lnSpc>
                <a:spcPct val="170000"/>
              </a:lnSpc>
              <a:spcBef>
                <a:spcPts val="1200"/>
              </a:spcBef>
            </a:pPr>
            <a:r>
              <a:rPr lang="en-GB">
                <a:ea typeface="Calibri"/>
                <a:cs typeface="Calibri"/>
              </a:rPr>
              <a:t>Children will get changed at home and come into school dressed in their P.E kit. </a:t>
            </a:r>
            <a:endParaRPr lang="en-GB"/>
          </a:p>
          <a:p>
            <a:endParaRPr lang="en-GB"/>
          </a:p>
          <a:p>
            <a:pPr>
              <a:lnSpc>
                <a:spcPct val="170000"/>
              </a:lnSpc>
              <a:spcBef>
                <a:spcPts val="1200"/>
              </a:spcBef>
            </a:pPr>
            <a:endParaRPr lang="en-GB">
              <a:ea typeface="Calibri"/>
              <a:cs typeface="Calibri"/>
            </a:endParaRPr>
          </a:p>
          <a:p>
            <a:pPr>
              <a:lnSpc>
                <a:spcPct val="170000"/>
              </a:lnSpc>
              <a:spcBef>
                <a:spcPts val="1200"/>
              </a:spcBef>
            </a:pPr>
            <a:r>
              <a:rPr lang="en-GB" b="1"/>
              <a:t>Please also note that your child’s uniform will get messy at some point! Playing with paint, mud and other sensory materials is great for your child’s brain development and aprons/all in one waterproofs are never perfect.</a:t>
            </a:r>
            <a:endParaRPr lang="en-US"/>
          </a:p>
          <a:p>
            <a:pPr>
              <a:lnSpc>
                <a:spcPct val="170000"/>
              </a:lnSpc>
              <a:spcBef>
                <a:spcPts val="1200"/>
              </a:spcBef>
            </a:pPr>
            <a:r>
              <a:rPr lang="en-GB" b="1"/>
              <a:t> It is fine to send your child to school in uniform that has been washed but has stains </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25</a:t>
            </a:fld>
            <a:endParaRPr lang="en-GB"/>
          </a:p>
        </p:txBody>
      </p:sp>
    </p:spTree>
    <p:extLst>
      <p:ext uri="{BB962C8B-B14F-4D97-AF65-F5344CB8AC3E}">
        <p14:creationId xmlns:p14="http://schemas.microsoft.com/office/powerpoint/2010/main" val="9955190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ea typeface="Calibri"/>
                <a:cs typeface="Calibri"/>
              </a:rPr>
              <a:t>VICKY /FAYE</a:t>
            </a:r>
          </a:p>
          <a:p>
            <a:endParaRPr lang="en-US">
              <a:ea typeface="Calibri"/>
              <a:cs typeface="Calibri"/>
            </a:endParaRPr>
          </a:p>
          <a:p>
            <a:r>
              <a:rPr lang="en-US">
                <a:ea typeface="Calibri"/>
                <a:cs typeface="Calibri"/>
              </a:rPr>
              <a:t>Please remember to bring:</a:t>
            </a:r>
            <a:endParaRPr lang="en-US">
              <a:cs typeface="Calibri"/>
            </a:endParaRPr>
          </a:p>
          <a:p>
            <a:endParaRPr lang="en-US">
              <a:ea typeface="Calibri"/>
              <a:cs typeface="Calibri"/>
            </a:endParaRPr>
          </a:p>
          <a:p>
            <a:pPr marL="171450" indent="-171450">
              <a:buFont typeface="Arial"/>
              <a:buChar char="•"/>
            </a:pPr>
            <a:r>
              <a:rPr lang="en-US">
                <a:ea typeface="Calibri"/>
                <a:cs typeface="Calibri"/>
              </a:rPr>
              <a:t>A book bag everyday – for letters, accident forms, drawings, reading books etc.</a:t>
            </a:r>
          </a:p>
          <a:p>
            <a:pPr marL="171450" indent="-171450">
              <a:buFont typeface="Arial"/>
              <a:buChar char="•"/>
            </a:pPr>
            <a:r>
              <a:rPr lang="en-US">
                <a:ea typeface="Calibri"/>
                <a:cs typeface="Calibri"/>
              </a:rPr>
              <a:t>A pair of wellies that can be kept at school for the days where it is raining. </a:t>
            </a:r>
          </a:p>
          <a:p>
            <a:pPr marL="171450" indent="-171450">
              <a:buFont typeface="Arial"/>
              <a:buChar char="•"/>
            </a:pPr>
            <a:r>
              <a:rPr lang="en-US">
                <a:ea typeface="Calibri"/>
                <a:cs typeface="Calibri"/>
              </a:rPr>
              <a:t>Sturdy shoes with </a:t>
            </a:r>
            <a:r>
              <a:rPr lang="en-US" err="1">
                <a:ea typeface="Calibri"/>
                <a:cs typeface="Calibri"/>
              </a:rPr>
              <a:t>velcro</a:t>
            </a:r>
            <a:r>
              <a:rPr lang="en-US">
                <a:ea typeface="Calibri"/>
                <a:cs typeface="Calibri"/>
              </a:rPr>
              <a:t> if possible please.</a:t>
            </a:r>
          </a:p>
          <a:p>
            <a:pPr marL="171450" indent="-171450">
              <a:buFont typeface="Arial"/>
              <a:buChar char="•"/>
            </a:pPr>
            <a:r>
              <a:rPr lang="en-US">
                <a:ea typeface="Calibri"/>
                <a:cs typeface="Calibri"/>
              </a:rPr>
              <a:t>Coat everyday </a:t>
            </a:r>
          </a:p>
          <a:p>
            <a:pPr marL="171450" indent="-171450">
              <a:buFont typeface="Arial"/>
              <a:buChar char="•"/>
            </a:pPr>
            <a:r>
              <a:rPr lang="en-US">
                <a:ea typeface="Calibri"/>
                <a:cs typeface="Calibri"/>
              </a:rPr>
              <a:t>Sun hat on the days where it is hot. </a:t>
            </a:r>
          </a:p>
          <a:p>
            <a:pPr marL="171450" indent="-171450">
              <a:buFont typeface="Arial"/>
              <a:buChar char="•"/>
            </a:pPr>
            <a:r>
              <a:rPr lang="en-US">
                <a:ea typeface="Calibri"/>
                <a:cs typeface="Calibri"/>
              </a:rPr>
              <a:t>No toys to be brought to school</a:t>
            </a:r>
          </a:p>
          <a:p>
            <a:pPr marL="171450" indent="-171450">
              <a:buFont typeface="Arial"/>
              <a:buChar char="•"/>
            </a:pPr>
            <a:r>
              <a:rPr lang="en-US">
                <a:ea typeface="Calibri"/>
                <a:cs typeface="Calibri"/>
              </a:rPr>
              <a:t>Water bottles - just water (no juice) </a:t>
            </a:r>
          </a:p>
          <a:p>
            <a:pPr marL="171450" indent="-171450">
              <a:buFont typeface="Arial"/>
              <a:buChar char="•"/>
            </a:pPr>
            <a:r>
              <a:rPr lang="en-US">
                <a:ea typeface="Calibri"/>
                <a:cs typeface="Calibri"/>
              </a:rPr>
              <a:t>You will be given a blue drawstring bag. We ask that a spare change of clothes is put into this bag and kept on your child's peg. If your child has an accident or gets wet/muddy outside – we will use these clothes and send home the wet ones. </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26</a:t>
            </a:fld>
            <a:endParaRPr lang="en-GB"/>
          </a:p>
        </p:txBody>
      </p:sp>
    </p:spTree>
    <p:extLst>
      <p:ext uri="{BB962C8B-B14F-4D97-AF65-F5344CB8AC3E}">
        <p14:creationId xmlns:p14="http://schemas.microsoft.com/office/powerpoint/2010/main" val="35962757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b="1"/>
              <a:t>ROCHELLE</a:t>
            </a:r>
          </a:p>
          <a:p>
            <a:endParaRPr lang="en-US"/>
          </a:p>
        </p:txBody>
      </p:sp>
      <p:sp>
        <p:nvSpPr>
          <p:cNvPr id="4" name="Slide Number Placeholder 3"/>
          <p:cNvSpPr>
            <a:spLocks noGrp="1"/>
          </p:cNvSpPr>
          <p:nvPr>
            <p:ph type="sldNum" sz="quarter" idx="10"/>
          </p:nvPr>
        </p:nvSpPr>
        <p:spPr/>
        <p:txBody>
          <a:bodyPr/>
          <a:lstStyle/>
          <a:p>
            <a:fld id="{B76B406D-F51E-47BB-B78E-87E4B8860F73}" type="slidenum">
              <a:rPr lang="en-GB" smtClean="0"/>
              <a:t>27</a:t>
            </a:fld>
            <a:endParaRPr lang="en-GB"/>
          </a:p>
        </p:txBody>
      </p:sp>
    </p:spTree>
    <p:extLst>
      <p:ext uri="{BB962C8B-B14F-4D97-AF65-F5344CB8AC3E}">
        <p14:creationId xmlns:p14="http://schemas.microsoft.com/office/powerpoint/2010/main" val="24596319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60000"/>
              </a:lnSpc>
              <a:spcBef>
                <a:spcPts val="1200"/>
              </a:spcBef>
              <a:buFont typeface="Arial,Sans-Serif"/>
              <a:buNone/>
            </a:pPr>
            <a:r>
              <a:rPr lang="en-GB" b="1">
                <a:ea typeface="Calibri"/>
                <a:cs typeface="Calibri"/>
              </a:rPr>
              <a:t>ROCHELLE</a:t>
            </a:r>
          </a:p>
          <a:p>
            <a:pPr marL="182880" indent="-182880">
              <a:lnSpc>
                <a:spcPct val="160000"/>
              </a:lnSpc>
              <a:spcBef>
                <a:spcPts val="1200"/>
              </a:spcBef>
              <a:buFont typeface="Arial,Sans-Serif"/>
              <a:buChar char="•"/>
            </a:pPr>
            <a:endParaRPr lang="en-GB">
              <a:ea typeface="Calibri"/>
              <a:cs typeface="Calibri"/>
            </a:endParaRPr>
          </a:p>
          <a:p>
            <a:pPr>
              <a:lnSpc>
                <a:spcPct val="160000"/>
              </a:lnSpc>
              <a:spcBef>
                <a:spcPts val="1200"/>
              </a:spcBef>
            </a:pPr>
            <a:endParaRPr lang="en-GB">
              <a:ea typeface="Calibri"/>
              <a:cs typeface="Calibri"/>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28</a:t>
            </a:fld>
            <a:endParaRPr lang="en-GB"/>
          </a:p>
        </p:txBody>
      </p:sp>
    </p:spTree>
    <p:extLst>
      <p:ext uri="{BB962C8B-B14F-4D97-AF65-F5344CB8AC3E}">
        <p14:creationId xmlns:p14="http://schemas.microsoft.com/office/powerpoint/2010/main" val="28784901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200"/>
              </a:spcBef>
            </a:pPr>
            <a:r>
              <a:rPr lang="en-GB" b="1">
                <a:ea typeface="Calibri"/>
                <a:cs typeface="Calibri"/>
              </a:rPr>
              <a:t>ROCHELLE</a:t>
            </a:r>
          </a:p>
          <a:p>
            <a:pPr>
              <a:lnSpc>
                <a:spcPct val="90000"/>
              </a:lnSpc>
              <a:spcBef>
                <a:spcPts val="1200"/>
              </a:spcBef>
            </a:pPr>
            <a:endParaRPr lang="en-GB">
              <a:ea typeface="Calibri"/>
              <a:cs typeface="Calibri"/>
            </a:endParaRPr>
          </a:p>
          <a:p>
            <a:pPr>
              <a:lnSpc>
                <a:spcPct val="90000"/>
              </a:lnSpc>
              <a:spcBef>
                <a:spcPts val="1200"/>
              </a:spcBef>
            </a:pPr>
            <a:r>
              <a:rPr lang="en-GB">
                <a:ea typeface="Calibri"/>
                <a:cs typeface="Calibri"/>
              </a:rPr>
              <a:t>On moving up morning, your child would have received a transition booklet.</a:t>
            </a:r>
          </a:p>
          <a:p>
            <a:pPr>
              <a:lnSpc>
                <a:spcPct val="90000"/>
              </a:lnSpc>
              <a:spcBef>
                <a:spcPts val="1200"/>
              </a:spcBef>
            </a:pPr>
            <a:endParaRPr lang="en-GB">
              <a:ea typeface="Calibri"/>
              <a:cs typeface="Calibri"/>
            </a:endParaRPr>
          </a:p>
          <a:p>
            <a:pPr>
              <a:lnSpc>
                <a:spcPct val="90000"/>
              </a:lnSpc>
              <a:spcBef>
                <a:spcPts val="1200"/>
              </a:spcBef>
            </a:pPr>
            <a:r>
              <a:rPr lang="en-GB">
                <a:ea typeface="Calibri"/>
                <a:cs typeface="Calibri"/>
              </a:rPr>
              <a:t>Inside there are some ideas of activities you can do to support with getting school ready – things such as practise cutting up your food with a fork and knife, dressing yourself, putting your shoes on the right feet, writing your name, making the journey to school etc.</a:t>
            </a:r>
          </a:p>
          <a:p>
            <a:pPr>
              <a:lnSpc>
                <a:spcPct val="90000"/>
              </a:lnSpc>
              <a:spcBef>
                <a:spcPts val="1200"/>
              </a:spcBef>
            </a:pPr>
            <a:endParaRPr lang="en-GB">
              <a:ea typeface="Calibri"/>
              <a:cs typeface="Calibri"/>
            </a:endParaRPr>
          </a:p>
          <a:p>
            <a:pPr>
              <a:lnSpc>
                <a:spcPct val="90000"/>
              </a:lnSpc>
              <a:spcBef>
                <a:spcPts val="1200"/>
              </a:spcBef>
            </a:pPr>
            <a:r>
              <a:rPr lang="en-GB">
                <a:ea typeface="Calibri"/>
                <a:cs typeface="Calibri"/>
              </a:rPr>
              <a:t>There is a list of parks and clubs</a:t>
            </a:r>
          </a:p>
          <a:p>
            <a:pPr>
              <a:lnSpc>
                <a:spcPct val="90000"/>
              </a:lnSpc>
              <a:spcBef>
                <a:spcPts val="1200"/>
              </a:spcBef>
            </a:pPr>
            <a:endParaRPr lang="en-GB">
              <a:ea typeface="Calibri"/>
              <a:cs typeface="Calibri"/>
            </a:endParaRPr>
          </a:p>
          <a:p>
            <a:pPr>
              <a:lnSpc>
                <a:spcPct val="90000"/>
              </a:lnSpc>
              <a:spcBef>
                <a:spcPts val="1200"/>
              </a:spcBef>
            </a:pPr>
            <a:r>
              <a:rPr lang="en-GB">
                <a:ea typeface="Calibri"/>
                <a:cs typeface="Calibri"/>
              </a:rPr>
              <a:t>There are some school ready words, words that children will hear a lot in Reception</a:t>
            </a:r>
          </a:p>
          <a:p>
            <a:pPr>
              <a:lnSpc>
                <a:spcPct val="90000"/>
              </a:lnSpc>
              <a:spcBef>
                <a:spcPts val="1200"/>
              </a:spcBef>
            </a:pPr>
            <a:endParaRPr lang="en-GB">
              <a:ea typeface="Calibri"/>
              <a:cs typeface="Calibri"/>
            </a:endParaRPr>
          </a:p>
          <a:p>
            <a:pPr>
              <a:lnSpc>
                <a:spcPct val="90000"/>
              </a:lnSpc>
              <a:spcBef>
                <a:spcPts val="1200"/>
              </a:spcBef>
            </a:pPr>
            <a:r>
              <a:rPr lang="en-GB">
                <a:ea typeface="Calibri"/>
                <a:cs typeface="Calibri"/>
              </a:rPr>
              <a:t>We sent home a brown envelope and we ask that over the summer, children fill this envelope with any </a:t>
            </a:r>
            <a:r>
              <a:rPr lang="en-GB" err="1">
                <a:ea typeface="Calibri"/>
                <a:cs typeface="Calibri"/>
              </a:rPr>
              <a:t>momentos</a:t>
            </a:r>
            <a:r>
              <a:rPr lang="en-GB">
                <a:ea typeface="Calibri"/>
                <a:cs typeface="Calibri"/>
              </a:rPr>
              <a:t>, photos of what they have been up to in the summer, things they might collect, favourite toy, any drawings etc. We will share these when we are back in September. </a:t>
            </a:r>
          </a:p>
          <a:p>
            <a:pPr>
              <a:lnSpc>
                <a:spcPct val="90000"/>
              </a:lnSpc>
              <a:spcBef>
                <a:spcPts val="1200"/>
              </a:spcBef>
            </a:pPr>
            <a:endParaRPr lang="en-GB">
              <a:ea typeface="Calibri"/>
              <a:cs typeface="Calibri"/>
            </a:endParaRPr>
          </a:p>
          <a:p>
            <a:pPr>
              <a:lnSpc>
                <a:spcPct val="90000"/>
              </a:lnSpc>
              <a:spcBef>
                <a:spcPts val="1200"/>
              </a:spcBef>
            </a:pPr>
            <a:r>
              <a:rPr lang="en-GB">
                <a:ea typeface="Calibri"/>
                <a:cs typeface="Calibri"/>
              </a:rPr>
              <a:t>We would also love for you to send a photo of your family. We start the year off learning all about the children and families. We would love to display these in our home corners. </a:t>
            </a:r>
          </a:p>
          <a:p>
            <a:pPr>
              <a:lnSpc>
                <a:spcPct val="90000"/>
              </a:lnSpc>
              <a:spcBef>
                <a:spcPts val="1200"/>
              </a:spcBef>
            </a:pPr>
            <a:endParaRPr lang="en-GB">
              <a:ea typeface="Calibri"/>
              <a:cs typeface="Calibri"/>
            </a:endParaRPr>
          </a:p>
          <a:p>
            <a:pPr>
              <a:lnSpc>
                <a:spcPct val="90000"/>
              </a:lnSpc>
              <a:spcBef>
                <a:spcPts val="1200"/>
              </a:spcBef>
            </a:pPr>
            <a:r>
              <a:rPr lang="en-GB">
                <a:ea typeface="Calibri"/>
                <a:cs typeface="Calibri"/>
              </a:rPr>
              <a:t>Please send these to the following e-mail. </a:t>
            </a:r>
          </a:p>
          <a:p>
            <a:pPr>
              <a:lnSpc>
                <a:spcPct val="90000"/>
              </a:lnSpc>
              <a:spcBef>
                <a:spcPts val="1200"/>
              </a:spcBef>
            </a:pPr>
            <a:endParaRPr lang="en-GB">
              <a:ea typeface="Calibri"/>
              <a:cs typeface="Calibri"/>
            </a:endParaRPr>
          </a:p>
          <a:p>
            <a:pPr>
              <a:buFont typeface="Wingdings 2"/>
              <a:buChar char=""/>
            </a:pPr>
            <a:r>
              <a:rPr lang="en-GB" sz="1200"/>
              <a:t>5. Independence Skills to Practise Before September (3 mins)</a:t>
            </a:r>
            <a:endParaRPr lang="en-US" sz="1200">
              <a:solidFill>
                <a:srgbClr val="000000"/>
              </a:solidFill>
            </a:endParaRPr>
          </a:p>
          <a:p>
            <a:pPr>
              <a:buFont typeface="Wingdings 2"/>
              <a:buChar char=""/>
            </a:pPr>
            <a:r>
              <a:rPr lang="en-GB" sz="1200"/>
              <a:t>This is one of the most valuable slides.</a:t>
            </a:r>
            <a:endParaRPr lang="en-GB" sz="1200">
              <a:solidFill>
                <a:srgbClr val="000000"/>
              </a:solidFill>
            </a:endParaRPr>
          </a:p>
          <a:p>
            <a:pPr>
              <a:buFont typeface="Wingdings 2"/>
              <a:buChar char=""/>
            </a:pPr>
            <a:r>
              <a:rPr lang="en-GB" sz="1200"/>
              <a:t>Include practical skills such as:</a:t>
            </a:r>
            <a:endParaRPr lang="en-GB" sz="1200">
              <a:solidFill>
                <a:srgbClr val="000000"/>
              </a:solidFill>
            </a:endParaRPr>
          </a:p>
          <a:p>
            <a:pPr>
              <a:buFont typeface="Wingdings 2"/>
              <a:buChar char=""/>
            </a:pPr>
            <a:r>
              <a:rPr lang="en-GB" sz="1200"/>
              <a:t>Putting on coat </a:t>
            </a:r>
            <a:endParaRPr lang="en-GB" sz="1200">
              <a:solidFill>
                <a:srgbClr val="000000"/>
              </a:solidFill>
            </a:endParaRPr>
          </a:p>
          <a:p>
            <a:pPr>
              <a:buFont typeface="Wingdings 2"/>
              <a:buChar char=""/>
            </a:pPr>
            <a:r>
              <a:rPr lang="en-GB" sz="1200"/>
              <a:t>Using the toilet independently </a:t>
            </a:r>
            <a:endParaRPr lang="en-GB" sz="1200">
              <a:solidFill>
                <a:srgbClr val="000000"/>
              </a:solidFill>
            </a:endParaRPr>
          </a:p>
          <a:p>
            <a:pPr>
              <a:buFont typeface="Wingdings 2"/>
              <a:buChar char=""/>
            </a:pPr>
            <a:r>
              <a:rPr lang="en-GB" sz="1200"/>
              <a:t>Washing hands </a:t>
            </a:r>
            <a:endParaRPr lang="en-GB" sz="1200">
              <a:solidFill>
                <a:srgbClr val="000000"/>
              </a:solidFill>
            </a:endParaRPr>
          </a:p>
          <a:p>
            <a:pPr>
              <a:buFont typeface="Wingdings 2"/>
              <a:buChar char=""/>
            </a:pPr>
            <a:r>
              <a:rPr lang="en-GB" sz="1200"/>
              <a:t>Opening lunch items </a:t>
            </a:r>
            <a:endParaRPr lang="en-GB" sz="1200">
              <a:solidFill>
                <a:srgbClr val="000000"/>
              </a:solidFill>
            </a:endParaRPr>
          </a:p>
          <a:p>
            <a:pPr>
              <a:buFont typeface="Wingdings 2"/>
              <a:buChar char=""/>
            </a:pPr>
            <a:r>
              <a:rPr lang="en-GB" sz="1200"/>
              <a:t>Using cutlery </a:t>
            </a:r>
            <a:endParaRPr lang="en-GB" sz="1200">
              <a:solidFill>
                <a:srgbClr val="000000"/>
              </a:solidFill>
            </a:endParaRPr>
          </a:p>
          <a:p>
            <a:pPr>
              <a:buFont typeface="Wingdings 2"/>
              <a:buChar char=""/>
            </a:pPr>
            <a:r>
              <a:rPr lang="en-GB" sz="1200"/>
              <a:t>Recognising own name </a:t>
            </a:r>
            <a:endParaRPr lang="en-GB" sz="1200">
              <a:solidFill>
                <a:srgbClr val="000000"/>
              </a:solidFill>
            </a:endParaRPr>
          </a:p>
          <a:p>
            <a:pPr>
              <a:buFont typeface="Wingdings 2"/>
              <a:buChar char=""/>
            </a:pPr>
            <a:r>
              <a:rPr lang="en-GB" sz="1200"/>
              <a:t>Getting dressed for PE </a:t>
            </a:r>
            <a:endParaRPr lang="en-GB" sz="1200">
              <a:solidFill>
                <a:srgbClr val="000000"/>
              </a:solidFill>
            </a:endParaRPr>
          </a:p>
          <a:p>
            <a:pPr>
              <a:buFont typeface="Wingdings 2"/>
              <a:buChar char=""/>
            </a:pPr>
            <a:r>
              <a:rPr lang="en-GB" sz="1200"/>
              <a:t>Tidying away belongings </a:t>
            </a:r>
            <a:endParaRPr lang="en-GB" sz="1200">
              <a:solidFill>
                <a:srgbClr val="000000"/>
              </a:solidFill>
            </a:endParaRPr>
          </a:p>
          <a:p>
            <a:pPr>
              <a:buFont typeface="Wingdings 2"/>
              <a:buChar char=""/>
            </a:pPr>
            <a:r>
              <a:rPr lang="en-GB" sz="1200"/>
              <a:t>Present this positively:</a:t>
            </a:r>
            <a:br>
              <a:rPr lang="en-GB" sz="1200"/>
            </a:br>
            <a:r>
              <a:rPr lang="en-GB" sz="1200"/>
              <a:t> “Things that really help children feel confident in school.”</a:t>
            </a:r>
          </a:p>
          <a:p>
            <a:pPr>
              <a:lnSpc>
                <a:spcPct val="90000"/>
              </a:lnSpc>
              <a:spcBef>
                <a:spcPts val="1200"/>
              </a:spcBef>
            </a:pPr>
            <a:endParaRPr lang="en-GB">
              <a:ea typeface="Calibri"/>
              <a:cs typeface="Calibri"/>
            </a:endParaRPr>
          </a:p>
          <a:p>
            <a:pPr>
              <a:lnSpc>
                <a:spcPct val="90000"/>
              </a:lnSpc>
              <a:spcBef>
                <a:spcPts val="1200"/>
              </a:spcBef>
            </a:pPr>
            <a:endParaRPr lang="en-GB">
              <a:ea typeface="Calibri"/>
              <a:cs typeface="Calibri"/>
            </a:endParaRPr>
          </a:p>
          <a:p>
            <a:pPr marL="171450" indent="-171450">
              <a:lnSpc>
                <a:spcPct val="90000"/>
              </a:lnSpc>
              <a:spcBef>
                <a:spcPts val="1200"/>
              </a:spcBef>
              <a:buFont typeface="Arial,Sans-Serif"/>
              <a:buChar char="•"/>
            </a:pPr>
            <a:endParaRPr lang="en-GB">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29</a:t>
            </a:fld>
            <a:endParaRPr lang="en-GB"/>
          </a:p>
        </p:txBody>
      </p:sp>
    </p:spTree>
    <p:extLst>
      <p:ext uri="{BB962C8B-B14F-4D97-AF65-F5344CB8AC3E}">
        <p14:creationId xmlns:p14="http://schemas.microsoft.com/office/powerpoint/2010/main" val="35156137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r>
              <a:rPr lang="en-US">
                <a:cs typeface="Calibri"/>
              </a:rPr>
              <a:t>Thank you for coming. We look forward to seeing you all again in September :) </a:t>
            </a:r>
          </a:p>
          <a:p>
            <a:r>
              <a:rPr lang="en-US">
                <a:ea typeface="Calibri"/>
                <a:cs typeface="Calibri"/>
              </a:rPr>
              <a:t>We are going to hang around for a few minutes, if anyone has any questions – If not, we will see you all in September. Have a lovely Summer! </a:t>
            </a:r>
          </a:p>
        </p:txBody>
      </p:sp>
      <p:sp>
        <p:nvSpPr>
          <p:cNvPr id="4" name="Slide Number Placeholder 3"/>
          <p:cNvSpPr>
            <a:spLocks noGrp="1"/>
          </p:cNvSpPr>
          <p:nvPr>
            <p:ph type="sldNum" sz="quarter" idx="5"/>
          </p:nvPr>
        </p:nvSpPr>
        <p:spPr/>
        <p:txBody>
          <a:bodyPr/>
          <a:lstStyle/>
          <a:p>
            <a:fld id="{B76B406D-F51E-47BB-B78E-87E4B8860F73}" type="slidenum">
              <a:rPr lang="en-GB" smtClean="0"/>
              <a:t>30</a:t>
            </a:fld>
            <a:endParaRPr lang="en-GB"/>
          </a:p>
        </p:txBody>
      </p:sp>
    </p:spTree>
    <p:extLst>
      <p:ext uri="{BB962C8B-B14F-4D97-AF65-F5344CB8AC3E}">
        <p14:creationId xmlns:p14="http://schemas.microsoft.com/office/powerpoint/2010/main" val="3978793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7/3/2026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pPr/>
              <a:t>7/3/2026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7/3/2026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5586B75A-687E-405C-8A0B-8D00578BA2C3}" type="datetimeFigureOut">
              <a:rPr lang="en-US" dirty="0"/>
              <a:pPr/>
              <a:t>7/3/2026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586B75A-687E-405C-8A0B-8D00578BA2C3}" type="datetimeFigureOut">
              <a:rPr lang="en-US" dirty="0"/>
              <a:pPr/>
              <a:t>7/3/2026</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586B75A-687E-405C-8A0B-8D00578BA2C3}" type="datetimeFigureOut">
              <a:rPr lang="en-US" dirty="0"/>
              <a:pPr/>
              <a:t>7/3/2026</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7/3/2026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7/3/2026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7/3/2026</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7/3/2026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7/3/2026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7/3/2026</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Rochelle.free@fairlands.herts.sch.uk"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5.png"/><Relationship Id="rId7" Type="http://schemas.openxmlformats.org/officeDocument/2006/relationships/image" Target="../media/image28.png"/><Relationship Id="rId12" Type="http://schemas.microsoft.com/office/2007/relationships/hdphoto" Target="../media/hdphoto4.wdp"/><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0.png"/><Relationship Id="rId5" Type="http://schemas.microsoft.com/office/2007/relationships/hdphoto" Target="../media/hdphoto1.wdp"/><Relationship Id="rId10" Type="http://schemas.microsoft.com/office/2007/relationships/hdphoto" Target="../media/hdphoto3.wdp"/><Relationship Id="rId4" Type="http://schemas.openxmlformats.org/officeDocument/2006/relationships/image" Target="../media/image26.png"/><Relationship Id="rId9"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40.svg"/><Relationship Id="rId7" Type="http://schemas.microsoft.com/office/2007/relationships/hdphoto" Target="../media/hdphoto5.wdp"/><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sv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1.svg"/><Relationship Id="rId7" Type="http://schemas.openxmlformats.org/officeDocument/2006/relationships/image" Target="../media/image48.sv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7.svg"/><Relationship Id="rId11" Type="http://schemas.openxmlformats.org/officeDocument/2006/relationships/image" Target="../media/image52.png"/><Relationship Id="rId5" Type="http://schemas.openxmlformats.org/officeDocument/2006/relationships/image" Target="../media/image46.svg"/><Relationship Id="rId10" Type="http://schemas.openxmlformats.org/officeDocument/2006/relationships/image" Target="../media/image51.png"/><Relationship Id="rId4" Type="http://schemas.openxmlformats.org/officeDocument/2006/relationships/image" Target="../media/image45.svg"/><Relationship Id="rId9" Type="http://schemas.openxmlformats.org/officeDocument/2006/relationships/image" Target="../media/image50.png"/></Relationships>
</file>

<file path=ppt/slides/_rels/slide1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6.jpeg"/><Relationship Id="rId11" Type="http://schemas.openxmlformats.org/officeDocument/2006/relationships/image" Target="../media/image60.png"/><Relationship Id="rId5" Type="http://schemas.openxmlformats.org/officeDocument/2006/relationships/image" Target="../media/image55.jpeg"/><Relationship Id="rId10" Type="http://schemas.openxmlformats.org/officeDocument/2006/relationships/image" Target="../media/image59.jpeg"/><Relationship Id="rId4" Type="http://schemas.openxmlformats.org/officeDocument/2006/relationships/image" Target="../media/image54.jpeg"/><Relationship Id="rId9" Type="http://schemas.microsoft.com/office/2007/relationships/hdphoto" Target="../media/hdphoto6.wdp"/></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png"/><Relationship Id="rId9"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5.jpeg"/><Relationship Id="rId3" Type="http://schemas.openxmlformats.org/officeDocument/2006/relationships/image" Target="../media/image70.png"/><Relationship Id="rId7" Type="http://schemas.openxmlformats.org/officeDocument/2006/relationships/hyperlink" Target="http://www.smartyschoolwear.co.uk/" TargetMode="External"/><Relationship Id="rId12" Type="http://schemas.openxmlformats.org/officeDocument/2006/relationships/image" Target="../media/image74.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microsoft.com/office/2007/relationships/hdphoto" Target="../media/hdphoto9.wdp"/><Relationship Id="rId11" Type="http://schemas.microsoft.com/office/2007/relationships/hdphoto" Target="../media/hdphoto11.wdp"/><Relationship Id="rId5" Type="http://schemas.openxmlformats.org/officeDocument/2006/relationships/image" Target="../media/image71.png"/><Relationship Id="rId10" Type="http://schemas.openxmlformats.org/officeDocument/2006/relationships/image" Target="../media/image73.png"/><Relationship Id="rId4" Type="http://schemas.microsoft.com/office/2007/relationships/hdphoto" Target="../media/hdphoto8.wdp"/><Relationship Id="rId9" Type="http://schemas.microsoft.com/office/2007/relationships/hdphoto" Target="../media/hdphoto10.wdp"/></Relationships>
</file>

<file path=ppt/slides/_rels/slide26.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76.jpeg"/><Relationship Id="rId7" Type="http://schemas.openxmlformats.org/officeDocument/2006/relationships/image" Target="../media/image80.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79.jpeg"/><Relationship Id="rId11" Type="http://schemas.openxmlformats.org/officeDocument/2006/relationships/image" Target="../media/image84.svg"/><Relationship Id="rId5" Type="http://schemas.openxmlformats.org/officeDocument/2006/relationships/image" Target="../media/image78.jpeg"/><Relationship Id="rId10" Type="http://schemas.openxmlformats.org/officeDocument/2006/relationships/image" Target="../media/image83.jpeg"/><Relationship Id="rId4" Type="http://schemas.openxmlformats.org/officeDocument/2006/relationships/image" Target="../media/image77.jpeg"/><Relationship Id="rId9" Type="http://schemas.openxmlformats.org/officeDocument/2006/relationships/image" Target="../media/image82.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mailto:Rochelle.free@fairlands.herts.sch.uk" TargetMode="External"/><Relationship Id="rId3" Type="http://schemas.openxmlformats.org/officeDocument/2006/relationships/image" Target="../media/image85.jpeg"/><Relationship Id="rId7" Type="http://schemas.openxmlformats.org/officeDocument/2006/relationships/image" Target="../media/image89.sv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8.svg"/><Relationship Id="rId5" Type="http://schemas.openxmlformats.org/officeDocument/2006/relationships/image" Target="../media/image87.png"/><Relationship Id="rId4" Type="http://schemas.openxmlformats.org/officeDocument/2006/relationships/image" Target="../media/image86.png"/><Relationship Id="rId9" Type="http://schemas.openxmlformats.org/officeDocument/2006/relationships/image" Target="../media/image90.pn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4814997" y="2463304"/>
            <a:ext cx="7200183" cy="3266149"/>
          </a:xfrm>
        </p:spPr>
        <p:txBody>
          <a:bodyPr>
            <a:normAutofit fontScale="90000"/>
          </a:bodyPr>
          <a:lstStyle/>
          <a:p>
            <a:pPr algn="ctr">
              <a:lnSpc>
                <a:spcPct val="150000"/>
              </a:lnSpc>
            </a:pPr>
            <a:r>
              <a:rPr lang="en-GB">
                <a:latin typeface="Letter-join Print Plus 1"/>
                <a:cs typeface="Arial"/>
              </a:rPr>
              <a:t>Welcome to Fairlands Primary School</a:t>
            </a:r>
            <a:br>
              <a:rPr lang="en-GB">
                <a:latin typeface="Letter-join Print Plus 1"/>
                <a:cs typeface="Arial"/>
              </a:rPr>
            </a:br>
            <a:r>
              <a:rPr lang="en-GB" sz="5300">
                <a:latin typeface="Letter-join Print Plus 1"/>
                <a:cs typeface="Arial"/>
              </a:rPr>
              <a:t>New to Reception transition meeting</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425269" y="298055"/>
            <a:ext cx="3918858" cy="432474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300A5A9-FA21-FECB-5EF0-277F241E5DE8}"/>
              </a:ext>
            </a:extLst>
          </p:cNvPr>
          <p:cNvSpPr/>
          <p:nvPr/>
        </p:nvSpPr>
        <p:spPr>
          <a:xfrm>
            <a:off x="0" y="676259"/>
            <a:ext cx="427837" cy="56861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Rounded Corners 3">
            <a:extLst>
              <a:ext uri="{FF2B5EF4-FFF2-40B4-BE49-F238E27FC236}">
                <a16:creationId xmlns:a16="http://schemas.microsoft.com/office/drawing/2014/main" id="{9ABFCF04-BB6D-CF19-21C4-D6A9B3F74284}"/>
              </a:ext>
            </a:extLst>
          </p:cNvPr>
          <p:cNvSpPr/>
          <p:nvPr/>
        </p:nvSpPr>
        <p:spPr>
          <a:xfrm>
            <a:off x="17158" y="4794140"/>
            <a:ext cx="4623409" cy="1876966"/>
          </a:xfrm>
          <a:prstGeom prst="round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A596F1A4-746C-3F0C-63A0-D4E59A891323}"/>
              </a:ext>
            </a:extLst>
          </p:cNvPr>
          <p:cNvSpPr txBox="1"/>
          <p:nvPr/>
        </p:nvSpPr>
        <p:spPr>
          <a:xfrm>
            <a:off x="181221" y="4978548"/>
            <a:ext cx="4568284"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latin typeface="Letter-join Print Plus 1"/>
              </a:rPr>
              <a:t>While you are waiting...</a:t>
            </a:r>
          </a:p>
          <a:p>
            <a:r>
              <a:rPr lang="en-GB" sz="2400">
                <a:latin typeface="Letter-join Print Plus 1"/>
              </a:rPr>
              <a:t>Please find a family photo on your phone and send it to </a:t>
            </a:r>
          </a:p>
          <a:p>
            <a:r>
              <a:rPr lang="en-GB" sz="2400">
                <a:latin typeface="Letter-join Print Plus 1"/>
                <a:hlinkClick r:id="rId4">
                  <a:extLst>
                    <a:ext uri="{A12FA001-AC4F-418D-AE19-62706E023703}">
                      <ahyp:hlinkClr xmlns:ahyp="http://schemas.microsoft.com/office/drawing/2018/hyperlinkcolor" val="tx"/>
                    </a:ext>
                  </a:extLst>
                </a:hlinkClick>
              </a:rPr>
              <a:t>Rochelle.free@fairlands.herts.sch.uk</a:t>
            </a:r>
          </a:p>
          <a:p>
            <a:endParaRPr lang="en-GB"/>
          </a:p>
        </p:txBody>
      </p:sp>
    </p:spTree>
    <p:extLst>
      <p:ext uri="{BB962C8B-B14F-4D97-AF65-F5344CB8AC3E}">
        <p14:creationId xmlns:p14="http://schemas.microsoft.com/office/powerpoint/2010/main" val="444154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54082" y="1298448"/>
            <a:ext cx="6068070" cy="2740152"/>
          </a:xfrm>
        </p:spPr>
        <p:txBody>
          <a:bodyPr>
            <a:normAutofit/>
          </a:bodyPr>
          <a:lstStyle/>
          <a:p>
            <a:pPr>
              <a:lnSpc>
                <a:spcPct val="150000"/>
              </a:lnSpc>
            </a:pPr>
            <a:r>
              <a:rPr lang="en-GB">
                <a:latin typeface="Letter-join Print Plus 1"/>
                <a:cs typeface="Arial"/>
              </a:rPr>
              <a:t>Meet the team…</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8990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163620" y="2011680"/>
            <a:ext cx="3010654" cy="3395472"/>
          </a:xfrm>
        </p:spPr>
        <p:txBody>
          <a:bodyPr vert="horz" lIns="91440" tIns="45720" rIns="91440" bIns="45720" rtlCol="0" anchor="b">
            <a:noAutofit/>
          </a:bodyPr>
          <a:lstStyle/>
          <a:p>
            <a:pPr algn="ctr"/>
            <a:r>
              <a:rPr lang="en-US" sz="4800" spc="-100">
                <a:latin typeface="Letter-join Print Plus 1"/>
                <a:cs typeface="Arial"/>
              </a:rPr>
              <a:t>Meet our Reception teaching team</a:t>
            </a:r>
            <a:br>
              <a:rPr lang="en-US" sz="4000" spc="-100">
                <a:cs typeface="Arial" panose="020B0604020202020204" pitchFamily="34" charset="0"/>
              </a:rPr>
            </a:br>
            <a:br>
              <a:rPr lang="en-US" sz="4000" spc="-100">
                <a:cs typeface="Arial" panose="020B0604020202020204" pitchFamily="34" charset="0"/>
              </a:rPr>
            </a:br>
            <a:endParaRPr lang="en-US" sz="4000" spc="-100">
              <a:cs typeface="Arial" panose="020B0604020202020204" pitchFamily="34" charset="0"/>
            </a:endParaRPr>
          </a:p>
        </p:txBody>
      </p:sp>
      <p:sp>
        <p:nvSpPr>
          <p:cNvPr id="7" name="Rectangle 3"/>
          <p:cNvSpPr txBox="1">
            <a:spLocks noChangeArrowheads="1"/>
          </p:cNvSpPr>
          <p:nvPr/>
        </p:nvSpPr>
        <p:spPr bwMode="auto">
          <a:xfrm>
            <a:off x="5227159" y="128337"/>
            <a:ext cx="6433209" cy="6274734"/>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defRPr/>
            </a:pPr>
            <a:r>
              <a:rPr lang="en-GB" sz="2500" b="1" kern="0">
                <a:latin typeface="Letter-join Print Plus 1"/>
              </a:rPr>
              <a:t>Miss Rochelle Free</a:t>
            </a:r>
            <a:endParaRPr lang="en-GB" sz="2500" b="1" i="1" kern="0">
              <a:latin typeface="Letter-join Print Plus 1"/>
            </a:endParaRPr>
          </a:p>
          <a:p>
            <a:pPr marL="0" indent="0" eaLnBrk="1" hangingPunct="1">
              <a:buNone/>
              <a:defRPr/>
            </a:pPr>
            <a:r>
              <a:rPr lang="en-GB" sz="2500" i="1" kern="0">
                <a:latin typeface="Letter-join Print Plus 1"/>
              </a:rPr>
              <a:t>Senior Teacher of Reception</a:t>
            </a:r>
          </a:p>
          <a:p>
            <a:pPr marL="0" indent="0">
              <a:buNone/>
              <a:defRPr/>
            </a:pPr>
            <a:r>
              <a:rPr lang="en-GB" sz="2500" i="1" kern="0">
                <a:latin typeface="Letter-join Print Plus 1"/>
              </a:rPr>
              <a:t>&amp; Ash Class Teacher</a:t>
            </a:r>
            <a:endParaRPr lang="en-GB"/>
          </a:p>
          <a:p>
            <a:pPr marL="0" indent="0" eaLnBrk="1" hangingPunct="1">
              <a:buNone/>
              <a:defRPr/>
            </a:pPr>
            <a:endParaRPr lang="en-GB" sz="1400" i="1" kern="0">
              <a:latin typeface="Letter-join Print Plus 1"/>
            </a:endParaRPr>
          </a:p>
          <a:p>
            <a:pPr marL="0" indent="0">
              <a:buNone/>
              <a:defRPr/>
            </a:pPr>
            <a:endParaRPr lang="en-GB" sz="1400" i="1" kern="0">
              <a:latin typeface="Letter-join Print Plus 1"/>
            </a:endParaRPr>
          </a:p>
          <a:p>
            <a:pPr marL="0" indent="0" eaLnBrk="1" hangingPunct="1">
              <a:buNone/>
              <a:defRPr/>
            </a:pPr>
            <a:r>
              <a:rPr lang="en-GB" sz="2500" b="1" kern="0">
                <a:latin typeface="Letter-join Print Plus 1"/>
              </a:rPr>
              <a:t>Mrs Katie Kirby</a:t>
            </a:r>
          </a:p>
          <a:p>
            <a:pPr marL="0" indent="0" eaLnBrk="1" hangingPunct="1">
              <a:buNone/>
              <a:defRPr/>
            </a:pPr>
            <a:r>
              <a:rPr lang="en-GB" sz="2500" i="1" kern="0">
                <a:latin typeface="Letter-join Print Plus 1"/>
              </a:rPr>
              <a:t>Birch Class Teacher</a:t>
            </a:r>
          </a:p>
          <a:p>
            <a:pPr marL="0" indent="0">
              <a:buNone/>
              <a:defRPr/>
            </a:pPr>
            <a:endParaRPr lang="en-GB" sz="2000" i="1" kern="0">
              <a:latin typeface="Letter-join Print Plus 1"/>
            </a:endParaRPr>
          </a:p>
          <a:p>
            <a:pPr marL="0" indent="0" eaLnBrk="1" hangingPunct="1">
              <a:buNone/>
              <a:defRPr/>
            </a:pPr>
            <a:r>
              <a:rPr lang="en-GB" sz="2500" b="1" kern="0">
                <a:latin typeface="Letter-join Print Plus 1"/>
              </a:rPr>
              <a:t>Mrs Victoria Cousins</a:t>
            </a:r>
          </a:p>
          <a:p>
            <a:pPr marL="0" indent="0">
              <a:buNone/>
              <a:defRPr/>
            </a:pPr>
            <a:r>
              <a:rPr lang="en-GB" sz="2500" b="1" kern="0">
                <a:latin typeface="Letter-join Print Plus 1"/>
              </a:rPr>
              <a:t> </a:t>
            </a:r>
            <a:r>
              <a:rPr lang="en-GB" sz="1800" b="1" kern="0">
                <a:latin typeface="Letter-join Print Plus 1"/>
              </a:rPr>
              <a:t>(Monday, Tuesday, Wednesday)</a:t>
            </a:r>
            <a:endParaRPr lang="en-GB"/>
          </a:p>
          <a:p>
            <a:pPr marL="0" indent="0">
              <a:buNone/>
              <a:defRPr/>
            </a:pPr>
            <a:r>
              <a:rPr lang="en-GB" sz="2500" i="1" kern="0">
                <a:latin typeface="Letter-join Print Plus 1"/>
              </a:rPr>
              <a:t>Beech Class Teachers</a:t>
            </a:r>
            <a:endParaRPr lang="en-GB"/>
          </a:p>
          <a:p>
            <a:pPr marL="0" indent="0" eaLnBrk="1" hangingPunct="1">
              <a:buNone/>
              <a:defRPr/>
            </a:pPr>
            <a:r>
              <a:rPr lang="en-GB" sz="1800" b="1" kern="0">
                <a:latin typeface="Letter-join Print Plus 1"/>
              </a:rPr>
              <a:t> </a:t>
            </a:r>
            <a:endParaRPr lang="en-GB" sz="2000" b="1" kern="0">
              <a:latin typeface="Letter-join Print Plus 1"/>
            </a:endParaRPr>
          </a:p>
          <a:p>
            <a:pPr marL="0" indent="0">
              <a:buNone/>
              <a:defRPr/>
            </a:pPr>
            <a:endParaRPr lang="en-GB" sz="1200" b="1" kern="0">
              <a:latin typeface="Letter-join Print Plus 1"/>
            </a:endParaRPr>
          </a:p>
          <a:p>
            <a:pPr marL="0" indent="0" eaLnBrk="1" hangingPunct="1">
              <a:buNone/>
              <a:defRPr/>
            </a:pPr>
            <a:r>
              <a:rPr lang="en-GB" sz="2500" b="1" kern="0">
                <a:latin typeface="Letter-join Print Plus 1"/>
              </a:rPr>
              <a:t>Mrs Faye Moore </a:t>
            </a:r>
            <a:r>
              <a:rPr lang="en-GB" sz="1800" b="1" kern="0">
                <a:latin typeface="Letter-join Print Plus 1"/>
              </a:rPr>
              <a:t>(Wednesday, Thursday, Friday) </a:t>
            </a:r>
          </a:p>
          <a:p>
            <a:pPr marL="0" indent="0" eaLnBrk="1" hangingPunct="1">
              <a:buNone/>
              <a:defRPr/>
            </a:pPr>
            <a:r>
              <a:rPr lang="en-GB" sz="2500" i="1" kern="0">
                <a:latin typeface="Letter-join Print Plus 1"/>
              </a:rPr>
              <a:t>Beech Class Teachers</a:t>
            </a:r>
          </a:p>
        </p:txBody>
      </p:sp>
      <p:pic>
        <p:nvPicPr>
          <p:cNvPr id="4" name="Picture 3" descr="Info panel picture">
            <a:extLst>
              <a:ext uri="{FF2B5EF4-FFF2-40B4-BE49-F238E27FC236}">
                <a16:creationId xmlns:a16="http://schemas.microsoft.com/office/drawing/2014/main" id="{CE577714-2261-B3A3-0E86-81A044CF6A2F}"/>
              </a:ext>
            </a:extLst>
          </p:cNvPr>
          <p:cNvPicPr>
            <a:picLocks noChangeAspect="1"/>
          </p:cNvPicPr>
          <p:nvPr/>
        </p:nvPicPr>
        <p:blipFill>
          <a:blip r:embed="rId3"/>
          <a:stretch>
            <a:fillRect/>
          </a:stretch>
        </p:blipFill>
        <p:spPr>
          <a:xfrm>
            <a:off x="3666136" y="3428910"/>
            <a:ext cx="1394784" cy="1308521"/>
          </a:xfrm>
          <a:prstGeom prst="rect">
            <a:avLst/>
          </a:prstGeom>
        </p:spPr>
      </p:pic>
      <p:pic>
        <p:nvPicPr>
          <p:cNvPr id="6" name="Picture 5" descr="Info panel picture">
            <a:extLst>
              <a:ext uri="{FF2B5EF4-FFF2-40B4-BE49-F238E27FC236}">
                <a16:creationId xmlns:a16="http://schemas.microsoft.com/office/drawing/2014/main" id="{E39B4023-F8CB-681A-C778-92C87FBA09F9}"/>
              </a:ext>
            </a:extLst>
          </p:cNvPr>
          <p:cNvPicPr>
            <a:picLocks noChangeAspect="1"/>
          </p:cNvPicPr>
          <p:nvPr/>
        </p:nvPicPr>
        <p:blipFill>
          <a:blip r:embed="rId4"/>
          <a:stretch>
            <a:fillRect/>
          </a:stretch>
        </p:blipFill>
        <p:spPr>
          <a:xfrm>
            <a:off x="3662632" y="5078801"/>
            <a:ext cx="1401793" cy="1315530"/>
          </a:xfrm>
          <a:prstGeom prst="rect">
            <a:avLst/>
          </a:prstGeom>
        </p:spPr>
      </p:pic>
      <p:pic>
        <p:nvPicPr>
          <p:cNvPr id="9" name="Picture 8" descr="Info panel picture">
            <a:extLst>
              <a:ext uri="{FF2B5EF4-FFF2-40B4-BE49-F238E27FC236}">
                <a16:creationId xmlns:a16="http://schemas.microsoft.com/office/drawing/2014/main" id="{8B113DA6-4595-09FE-8168-6D8A27E9AE15}"/>
              </a:ext>
            </a:extLst>
          </p:cNvPr>
          <p:cNvPicPr>
            <a:picLocks noChangeAspect="1"/>
          </p:cNvPicPr>
          <p:nvPr/>
        </p:nvPicPr>
        <p:blipFill>
          <a:blip r:embed="rId5"/>
          <a:stretch>
            <a:fillRect/>
          </a:stretch>
        </p:blipFill>
        <p:spPr>
          <a:xfrm>
            <a:off x="3662633" y="1714500"/>
            <a:ext cx="1401794" cy="1315529"/>
          </a:xfrm>
          <a:prstGeom prst="rect">
            <a:avLst/>
          </a:prstGeom>
        </p:spPr>
      </p:pic>
      <p:pic>
        <p:nvPicPr>
          <p:cNvPr id="10" name="Picture 9" descr="Info panel picture">
            <a:extLst>
              <a:ext uri="{FF2B5EF4-FFF2-40B4-BE49-F238E27FC236}">
                <a16:creationId xmlns:a16="http://schemas.microsoft.com/office/drawing/2014/main" id="{879D6888-B7E6-6135-22AE-CB64DC151D76}"/>
              </a:ext>
            </a:extLst>
          </p:cNvPr>
          <p:cNvPicPr>
            <a:picLocks noChangeAspect="1"/>
          </p:cNvPicPr>
          <p:nvPr/>
        </p:nvPicPr>
        <p:blipFill>
          <a:blip r:embed="rId6"/>
          <a:stretch>
            <a:fillRect/>
          </a:stretch>
        </p:blipFill>
        <p:spPr>
          <a:xfrm>
            <a:off x="3662632" y="132991"/>
            <a:ext cx="1401794" cy="1315530"/>
          </a:xfrm>
          <a:prstGeom prst="rect">
            <a:avLst/>
          </a:prstGeom>
        </p:spPr>
      </p:pic>
    </p:spTree>
    <p:extLst>
      <p:ext uri="{BB962C8B-B14F-4D97-AF65-F5344CB8AC3E}">
        <p14:creationId xmlns:p14="http://schemas.microsoft.com/office/powerpoint/2010/main" val="1733160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9ABD8-4E2A-5BF2-60D2-ECEB3FE2275B}"/>
              </a:ext>
            </a:extLst>
          </p:cNvPr>
          <p:cNvSpPr>
            <a:spLocks noGrp="1"/>
          </p:cNvSpPr>
          <p:nvPr>
            <p:ph type="title"/>
          </p:nvPr>
        </p:nvSpPr>
        <p:spPr>
          <a:xfrm>
            <a:off x="252919" y="1085737"/>
            <a:ext cx="2947482" cy="1997683"/>
          </a:xfrm>
        </p:spPr>
        <p:txBody>
          <a:bodyPr/>
          <a:lstStyle/>
          <a:p>
            <a:r>
              <a:rPr lang="en-GB">
                <a:latin typeface="Letter-join Print Plus 1" panose="02000805000000020003" pitchFamily="50" charset="0"/>
              </a:rPr>
              <a:t>Adults we will see in Reception</a:t>
            </a:r>
          </a:p>
        </p:txBody>
      </p:sp>
      <p:pic>
        <p:nvPicPr>
          <p:cNvPr id="4" name="Picture 3" descr="Info panel picture">
            <a:extLst>
              <a:ext uri="{FF2B5EF4-FFF2-40B4-BE49-F238E27FC236}">
                <a16:creationId xmlns:a16="http://schemas.microsoft.com/office/drawing/2014/main" id="{0FA4FD67-B526-C7FD-7BBF-A08126ED3B0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08548" y="61018"/>
            <a:ext cx="1714500" cy="1714500"/>
          </a:xfrm>
          <a:prstGeom prst="rect">
            <a:avLst/>
          </a:prstGeom>
          <a:noFill/>
          <a:ln>
            <a:noFill/>
          </a:ln>
        </p:spPr>
      </p:pic>
      <p:pic>
        <p:nvPicPr>
          <p:cNvPr id="5" name="Picture 4" descr="Info panel picture">
            <a:extLst>
              <a:ext uri="{FF2B5EF4-FFF2-40B4-BE49-F238E27FC236}">
                <a16:creationId xmlns:a16="http://schemas.microsoft.com/office/drawing/2014/main" id="{43050F8B-69C5-0324-B0C8-FF43097A3E2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78524" y="31516"/>
            <a:ext cx="1733550" cy="1733550"/>
          </a:xfrm>
          <a:prstGeom prst="rect">
            <a:avLst/>
          </a:prstGeom>
          <a:noFill/>
          <a:ln>
            <a:noFill/>
          </a:ln>
        </p:spPr>
      </p:pic>
      <p:pic>
        <p:nvPicPr>
          <p:cNvPr id="11" name="Picture 10" descr="Info panel picture">
            <a:extLst>
              <a:ext uri="{FF2B5EF4-FFF2-40B4-BE49-F238E27FC236}">
                <a16:creationId xmlns:a16="http://schemas.microsoft.com/office/drawing/2014/main" id="{412E22B5-6598-F791-8F57-BDA2383BE21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179426" y="2313767"/>
            <a:ext cx="1714500" cy="1714500"/>
          </a:xfrm>
          <a:prstGeom prst="rect">
            <a:avLst/>
          </a:prstGeom>
          <a:noFill/>
          <a:ln>
            <a:noFill/>
          </a:ln>
        </p:spPr>
      </p:pic>
      <p:pic>
        <p:nvPicPr>
          <p:cNvPr id="13" name="Picture 12" descr="Info panel picture">
            <a:extLst>
              <a:ext uri="{FF2B5EF4-FFF2-40B4-BE49-F238E27FC236}">
                <a16:creationId xmlns:a16="http://schemas.microsoft.com/office/drawing/2014/main" id="{5F52AB87-D3CE-5677-DF29-58E43FE5EDA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876163" y="4580992"/>
            <a:ext cx="1714500" cy="1714500"/>
          </a:xfrm>
          <a:prstGeom prst="rect">
            <a:avLst/>
          </a:prstGeom>
          <a:noFill/>
          <a:ln>
            <a:noFill/>
          </a:ln>
        </p:spPr>
      </p:pic>
      <p:pic>
        <p:nvPicPr>
          <p:cNvPr id="14" name="Picture 13" descr="Info panel picture">
            <a:extLst>
              <a:ext uri="{FF2B5EF4-FFF2-40B4-BE49-F238E27FC236}">
                <a16:creationId xmlns:a16="http://schemas.microsoft.com/office/drawing/2014/main" id="{E4FCBCA7-52C3-9182-FB8C-C1AACF4F527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830324" y="2313391"/>
            <a:ext cx="1714500" cy="1714500"/>
          </a:xfrm>
          <a:prstGeom prst="rect">
            <a:avLst/>
          </a:prstGeom>
          <a:noFill/>
          <a:ln>
            <a:noFill/>
          </a:ln>
        </p:spPr>
      </p:pic>
      <p:pic>
        <p:nvPicPr>
          <p:cNvPr id="16" name="Picture 15" descr="Info panel picture">
            <a:extLst>
              <a:ext uri="{FF2B5EF4-FFF2-40B4-BE49-F238E27FC236}">
                <a16:creationId xmlns:a16="http://schemas.microsoft.com/office/drawing/2014/main" id="{1CCA3563-71E6-7465-893B-DCCAB5A8900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101285" y="2342795"/>
            <a:ext cx="1764037" cy="1764037"/>
          </a:xfrm>
          <a:prstGeom prst="rect">
            <a:avLst/>
          </a:prstGeom>
          <a:noFill/>
          <a:ln>
            <a:noFill/>
          </a:ln>
        </p:spPr>
      </p:pic>
      <p:sp>
        <p:nvSpPr>
          <p:cNvPr id="17" name="TextBox 16">
            <a:extLst>
              <a:ext uri="{FF2B5EF4-FFF2-40B4-BE49-F238E27FC236}">
                <a16:creationId xmlns:a16="http://schemas.microsoft.com/office/drawing/2014/main" id="{CC4CA4CF-3D51-72A8-6299-2EAED3E71F7C}"/>
              </a:ext>
            </a:extLst>
          </p:cNvPr>
          <p:cNvSpPr txBox="1"/>
          <p:nvPr/>
        </p:nvSpPr>
        <p:spPr>
          <a:xfrm>
            <a:off x="3943349" y="1842337"/>
            <a:ext cx="1270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Letter-join Print Plus 1"/>
              </a:rPr>
              <a:t>Mrs Dendy</a:t>
            </a:r>
          </a:p>
        </p:txBody>
      </p:sp>
      <p:sp>
        <p:nvSpPr>
          <p:cNvPr id="20" name="TextBox 19">
            <a:extLst>
              <a:ext uri="{FF2B5EF4-FFF2-40B4-BE49-F238E27FC236}">
                <a16:creationId xmlns:a16="http://schemas.microsoft.com/office/drawing/2014/main" id="{C3CE7B49-B0DC-DEDB-3359-1111A4AEA1E1}"/>
              </a:ext>
            </a:extLst>
          </p:cNvPr>
          <p:cNvSpPr txBox="1"/>
          <p:nvPr/>
        </p:nvSpPr>
        <p:spPr>
          <a:xfrm>
            <a:off x="8086326" y="4152545"/>
            <a:ext cx="17653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Letter-join Print Plus 1"/>
              </a:rPr>
              <a:t>Miss Christopher</a:t>
            </a:r>
          </a:p>
        </p:txBody>
      </p:sp>
      <p:sp>
        <p:nvSpPr>
          <p:cNvPr id="21" name="TextBox 20">
            <a:extLst>
              <a:ext uri="{FF2B5EF4-FFF2-40B4-BE49-F238E27FC236}">
                <a16:creationId xmlns:a16="http://schemas.microsoft.com/office/drawing/2014/main" id="{851E20D5-CB0E-72C9-C155-235E238418B9}"/>
              </a:ext>
            </a:extLst>
          </p:cNvPr>
          <p:cNvSpPr txBox="1"/>
          <p:nvPr/>
        </p:nvSpPr>
        <p:spPr>
          <a:xfrm>
            <a:off x="3881124" y="4129614"/>
            <a:ext cx="16129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Letter-join Print Plus 1"/>
              </a:rPr>
              <a:t>Miss Chappell</a:t>
            </a:r>
          </a:p>
        </p:txBody>
      </p:sp>
      <p:sp>
        <p:nvSpPr>
          <p:cNvPr id="22" name="TextBox 21">
            <a:extLst>
              <a:ext uri="{FF2B5EF4-FFF2-40B4-BE49-F238E27FC236}">
                <a16:creationId xmlns:a16="http://schemas.microsoft.com/office/drawing/2014/main" id="{D2423F12-D3EE-2DB1-078D-296D5B260AF3}"/>
              </a:ext>
            </a:extLst>
          </p:cNvPr>
          <p:cNvSpPr txBox="1"/>
          <p:nvPr/>
        </p:nvSpPr>
        <p:spPr>
          <a:xfrm>
            <a:off x="6095289" y="6386286"/>
            <a:ext cx="1270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Letter-join Print Plus 1"/>
              </a:rPr>
              <a:t>Mrs Craig</a:t>
            </a:r>
          </a:p>
        </p:txBody>
      </p:sp>
      <p:sp>
        <p:nvSpPr>
          <p:cNvPr id="24" name="TextBox 23">
            <a:extLst>
              <a:ext uri="{FF2B5EF4-FFF2-40B4-BE49-F238E27FC236}">
                <a16:creationId xmlns:a16="http://schemas.microsoft.com/office/drawing/2014/main" id="{5B791F07-36DE-EE7C-D7C7-E69AC7D0A639}"/>
              </a:ext>
            </a:extLst>
          </p:cNvPr>
          <p:cNvSpPr txBox="1"/>
          <p:nvPr/>
        </p:nvSpPr>
        <p:spPr>
          <a:xfrm>
            <a:off x="10299699" y="1866900"/>
            <a:ext cx="15875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Letter-join Print Plus 1"/>
              </a:rPr>
              <a:t>Coming soon!</a:t>
            </a:r>
          </a:p>
        </p:txBody>
      </p:sp>
      <p:sp>
        <p:nvSpPr>
          <p:cNvPr id="26" name="TextBox 25">
            <a:extLst>
              <a:ext uri="{FF2B5EF4-FFF2-40B4-BE49-F238E27FC236}">
                <a16:creationId xmlns:a16="http://schemas.microsoft.com/office/drawing/2014/main" id="{89509C7C-CE71-EDF3-6BA1-79094C4305EA}"/>
              </a:ext>
            </a:extLst>
          </p:cNvPr>
          <p:cNvSpPr txBox="1"/>
          <p:nvPr/>
        </p:nvSpPr>
        <p:spPr>
          <a:xfrm>
            <a:off x="8101931" y="6485389"/>
            <a:ext cx="158630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Letter-join Print Plus 1"/>
              </a:rPr>
              <a:t>Miss Williams</a:t>
            </a:r>
          </a:p>
        </p:txBody>
      </p:sp>
      <p:sp>
        <p:nvSpPr>
          <p:cNvPr id="27" name="TextBox 26">
            <a:extLst>
              <a:ext uri="{FF2B5EF4-FFF2-40B4-BE49-F238E27FC236}">
                <a16:creationId xmlns:a16="http://schemas.microsoft.com/office/drawing/2014/main" id="{9C22FE82-E485-5987-DEF4-5AD9F4C48A94}"/>
              </a:ext>
            </a:extLst>
          </p:cNvPr>
          <p:cNvSpPr txBox="1"/>
          <p:nvPr/>
        </p:nvSpPr>
        <p:spPr>
          <a:xfrm>
            <a:off x="8467661" y="1815512"/>
            <a:ext cx="14351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Letter-join Print Plus 1"/>
              </a:rPr>
              <a:t>Miss Bailey</a:t>
            </a:r>
            <a:endParaRPr lang="en-US"/>
          </a:p>
        </p:txBody>
      </p:sp>
      <p:sp>
        <p:nvSpPr>
          <p:cNvPr id="3" name="TextBox 2">
            <a:extLst>
              <a:ext uri="{FF2B5EF4-FFF2-40B4-BE49-F238E27FC236}">
                <a16:creationId xmlns:a16="http://schemas.microsoft.com/office/drawing/2014/main" id="{5CE843BB-0F21-6C83-25AC-F6D898407AE9}"/>
              </a:ext>
            </a:extLst>
          </p:cNvPr>
          <p:cNvSpPr txBox="1"/>
          <p:nvPr/>
        </p:nvSpPr>
        <p:spPr>
          <a:xfrm>
            <a:off x="6168041" y="1787468"/>
            <a:ext cx="14351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Letter-join Print Plus 1"/>
              </a:rPr>
              <a:t>Ms Glenister</a:t>
            </a:r>
            <a:endParaRPr lang="en-US"/>
          </a:p>
        </p:txBody>
      </p:sp>
      <p:pic>
        <p:nvPicPr>
          <p:cNvPr id="1026" name="Picture 2" descr="Info panel picture">
            <a:extLst>
              <a:ext uri="{FF2B5EF4-FFF2-40B4-BE49-F238E27FC236}">
                <a16:creationId xmlns:a16="http://schemas.microsoft.com/office/drawing/2014/main" id="{224BA33A-5713-3C15-186F-EA3D6A3A07C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49812" y="4585732"/>
            <a:ext cx="1697726" cy="16977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nfo panel picture">
            <a:extLst>
              <a:ext uri="{FF2B5EF4-FFF2-40B4-BE49-F238E27FC236}">
                <a16:creationId xmlns:a16="http://schemas.microsoft.com/office/drawing/2014/main" id="{F45D11FF-AE7A-3F23-1BCE-047D18829B5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69211" y="15295"/>
            <a:ext cx="1733550" cy="173355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ABB4F7E-4FE9-3AE1-3AD0-5F39D34F25D2}"/>
              </a:ext>
            </a:extLst>
          </p:cNvPr>
          <p:cNvSpPr txBox="1"/>
          <p:nvPr/>
        </p:nvSpPr>
        <p:spPr>
          <a:xfrm>
            <a:off x="3941588" y="6359244"/>
            <a:ext cx="1270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Letter-join Print Plus 1"/>
              </a:rPr>
              <a:t>Mrs Taylor</a:t>
            </a:r>
            <a:endParaRPr lang="en-US"/>
          </a:p>
        </p:txBody>
      </p:sp>
      <p:pic>
        <p:nvPicPr>
          <p:cNvPr id="1028" name="Picture 4" descr="Info panel picture">
            <a:extLst>
              <a:ext uri="{FF2B5EF4-FFF2-40B4-BE49-F238E27FC236}">
                <a16:creationId xmlns:a16="http://schemas.microsoft.com/office/drawing/2014/main" id="{DB054C22-7DBD-E831-1B01-43734265584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253612" y="43851"/>
            <a:ext cx="1676437" cy="16764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nfo panel picture">
            <a:extLst>
              <a:ext uri="{FF2B5EF4-FFF2-40B4-BE49-F238E27FC236}">
                <a16:creationId xmlns:a16="http://schemas.microsoft.com/office/drawing/2014/main" id="{482213D6-4E2C-84CF-1E69-6CDA53B081E8}"/>
              </a:ext>
            </a:extLst>
          </p:cNvPr>
          <p:cNvPicPr>
            <a:picLocks noChangeAspect="1"/>
          </p:cNvPicPr>
          <p:nvPr/>
        </p:nvPicPr>
        <p:blipFill>
          <a:blip r:embed="rId12"/>
          <a:stretch>
            <a:fillRect/>
          </a:stretch>
        </p:blipFill>
        <p:spPr>
          <a:xfrm>
            <a:off x="5941785" y="2367642"/>
            <a:ext cx="1723572" cy="1781629"/>
          </a:xfrm>
          <a:prstGeom prst="rect">
            <a:avLst/>
          </a:prstGeom>
        </p:spPr>
      </p:pic>
      <p:sp>
        <p:nvSpPr>
          <p:cNvPr id="9" name="TextBox 8">
            <a:extLst>
              <a:ext uri="{FF2B5EF4-FFF2-40B4-BE49-F238E27FC236}">
                <a16:creationId xmlns:a16="http://schemas.microsoft.com/office/drawing/2014/main" id="{CB9B2186-A17D-B3B0-3E85-B3DAB5FDC3AE}"/>
              </a:ext>
            </a:extLst>
          </p:cNvPr>
          <p:cNvSpPr txBox="1"/>
          <p:nvPr/>
        </p:nvSpPr>
        <p:spPr>
          <a:xfrm>
            <a:off x="5995409" y="4195300"/>
            <a:ext cx="169783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Letter-join Print Plus 1"/>
              </a:rPr>
              <a:t>Miss Bradford</a:t>
            </a:r>
            <a:endParaRPr lang="en-US"/>
          </a:p>
        </p:txBody>
      </p:sp>
      <p:sp>
        <p:nvSpPr>
          <p:cNvPr id="15" name="TextBox 14">
            <a:extLst>
              <a:ext uri="{FF2B5EF4-FFF2-40B4-BE49-F238E27FC236}">
                <a16:creationId xmlns:a16="http://schemas.microsoft.com/office/drawing/2014/main" id="{DD872536-0DB5-6A17-9034-062678F17CFC}"/>
              </a:ext>
            </a:extLst>
          </p:cNvPr>
          <p:cNvSpPr txBox="1"/>
          <p:nvPr/>
        </p:nvSpPr>
        <p:spPr>
          <a:xfrm>
            <a:off x="10298895" y="4108215"/>
            <a:ext cx="169783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Letter-join Print Plus 1"/>
              </a:rPr>
              <a:t>Miss Cooke</a:t>
            </a:r>
            <a:endParaRPr lang="en-US"/>
          </a:p>
        </p:txBody>
      </p:sp>
      <p:pic>
        <p:nvPicPr>
          <p:cNvPr id="12" name="Picture 11" descr="Info panel picture">
            <a:extLst>
              <a:ext uri="{FF2B5EF4-FFF2-40B4-BE49-F238E27FC236}">
                <a16:creationId xmlns:a16="http://schemas.microsoft.com/office/drawing/2014/main" id="{4EA6F2CF-357D-E5F8-09D0-32D85E03C6CC}"/>
              </a:ext>
            </a:extLst>
          </p:cNvPr>
          <p:cNvPicPr>
            <a:picLocks noChangeAspect="1"/>
          </p:cNvPicPr>
          <p:nvPr/>
        </p:nvPicPr>
        <p:blipFill>
          <a:blip r:embed="rId13"/>
          <a:stretch>
            <a:fillRect/>
          </a:stretch>
        </p:blipFill>
        <p:spPr>
          <a:xfrm>
            <a:off x="8010071" y="4588329"/>
            <a:ext cx="1781630" cy="1796143"/>
          </a:xfrm>
          <a:prstGeom prst="rect">
            <a:avLst/>
          </a:prstGeom>
        </p:spPr>
      </p:pic>
    </p:spTree>
    <p:extLst>
      <p:ext uri="{BB962C8B-B14F-4D97-AF65-F5344CB8AC3E}">
        <p14:creationId xmlns:p14="http://schemas.microsoft.com/office/powerpoint/2010/main" val="191623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A719A-8F34-6FD1-7B06-554675A6B93D}"/>
              </a:ext>
            </a:extLst>
          </p:cNvPr>
          <p:cNvSpPr>
            <a:spLocks noGrp="1"/>
          </p:cNvSpPr>
          <p:nvPr>
            <p:ph type="title"/>
          </p:nvPr>
        </p:nvSpPr>
        <p:spPr/>
        <p:txBody>
          <a:bodyPr/>
          <a:lstStyle/>
          <a:p>
            <a:r>
              <a:rPr lang="en-GB">
                <a:latin typeface="Letter-join Print Plus 1"/>
              </a:rPr>
              <a:t>Other staff in the lower site</a:t>
            </a:r>
          </a:p>
        </p:txBody>
      </p:sp>
      <p:pic>
        <p:nvPicPr>
          <p:cNvPr id="4" name="Content Placeholder 3" descr="Info panel picture">
            <a:extLst>
              <a:ext uri="{FF2B5EF4-FFF2-40B4-BE49-F238E27FC236}">
                <a16:creationId xmlns:a16="http://schemas.microsoft.com/office/drawing/2014/main" id="{F6E2213A-730D-6C0C-A9A4-7F287CD6EB51}"/>
              </a:ext>
            </a:extLst>
          </p:cNvPr>
          <p:cNvPicPr>
            <a:picLocks noGrp="1" noChangeAspect="1"/>
          </p:cNvPicPr>
          <p:nvPr>
            <p:ph idx="1"/>
          </p:nvPr>
        </p:nvPicPr>
        <p:blipFill>
          <a:blip r:embed="rId3"/>
          <a:stretch>
            <a:fillRect/>
          </a:stretch>
        </p:blipFill>
        <p:spPr>
          <a:xfrm>
            <a:off x="7611005" y="2683065"/>
            <a:ext cx="1914525" cy="1914525"/>
          </a:xfrm>
          <a:prstGeom prst="rect">
            <a:avLst/>
          </a:prstGeom>
        </p:spPr>
      </p:pic>
      <p:pic>
        <p:nvPicPr>
          <p:cNvPr id="5" name="Picture 4" descr="Info panel picture">
            <a:extLst>
              <a:ext uri="{FF2B5EF4-FFF2-40B4-BE49-F238E27FC236}">
                <a16:creationId xmlns:a16="http://schemas.microsoft.com/office/drawing/2014/main" id="{A1F6F155-0402-1B2C-90BD-DBEA59B00AF8}"/>
              </a:ext>
            </a:extLst>
          </p:cNvPr>
          <p:cNvPicPr>
            <a:picLocks noChangeAspect="1"/>
          </p:cNvPicPr>
          <p:nvPr/>
        </p:nvPicPr>
        <p:blipFill>
          <a:blip r:embed="rId4"/>
          <a:stretch>
            <a:fillRect/>
          </a:stretch>
        </p:blipFill>
        <p:spPr>
          <a:xfrm>
            <a:off x="3689350" y="5010150"/>
            <a:ext cx="1647825" cy="1647825"/>
          </a:xfrm>
          <a:prstGeom prst="rect">
            <a:avLst/>
          </a:prstGeom>
        </p:spPr>
      </p:pic>
      <p:pic>
        <p:nvPicPr>
          <p:cNvPr id="6" name="Picture 5" descr="Info panel picture">
            <a:extLst>
              <a:ext uri="{FF2B5EF4-FFF2-40B4-BE49-F238E27FC236}">
                <a16:creationId xmlns:a16="http://schemas.microsoft.com/office/drawing/2014/main" id="{EA4CE231-F316-5A82-3C0E-A60C62AFE38B}"/>
              </a:ext>
            </a:extLst>
          </p:cNvPr>
          <p:cNvPicPr>
            <a:picLocks noChangeAspect="1"/>
          </p:cNvPicPr>
          <p:nvPr/>
        </p:nvPicPr>
        <p:blipFill>
          <a:blip r:embed="rId5"/>
          <a:stretch>
            <a:fillRect/>
          </a:stretch>
        </p:blipFill>
        <p:spPr>
          <a:xfrm>
            <a:off x="3563938" y="2725738"/>
            <a:ext cx="1914525" cy="1914525"/>
          </a:xfrm>
          <a:prstGeom prst="rect">
            <a:avLst/>
          </a:prstGeom>
        </p:spPr>
      </p:pic>
      <p:sp>
        <p:nvSpPr>
          <p:cNvPr id="8" name="TextBox 7">
            <a:extLst>
              <a:ext uri="{FF2B5EF4-FFF2-40B4-BE49-F238E27FC236}">
                <a16:creationId xmlns:a16="http://schemas.microsoft.com/office/drawing/2014/main" id="{7F268B32-C687-DE16-BF90-0B073B79455D}"/>
              </a:ext>
            </a:extLst>
          </p:cNvPr>
          <p:cNvSpPr txBox="1"/>
          <p:nvPr/>
        </p:nvSpPr>
        <p:spPr>
          <a:xfrm>
            <a:off x="5486400" y="6286500"/>
            <a:ext cx="66421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Letter-join Print Plus 1"/>
              </a:rPr>
              <a:t>Mrs </a:t>
            </a:r>
            <a:r>
              <a:rPr lang="en-GB" err="1">
                <a:latin typeface="Letter-join Print Plus 1"/>
              </a:rPr>
              <a:t>Melarkey</a:t>
            </a:r>
            <a:r>
              <a:rPr lang="en-GB">
                <a:latin typeface="Letter-join Print Plus 1"/>
              </a:rPr>
              <a:t> – runs games library and uniform swap shop </a:t>
            </a:r>
          </a:p>
        </p:txBody>
      </p:sp>
      <p:sp>
        <p:nvSpPr>
          <p:cNvPr id="9" name="TextBox 8">
            <a:extLst>
              <a:ext uri="{FF2B5EF4-FFF2-40B4-BE49-F238E27FC236}">
                <a16:creationId xmlns:a16="http://schemas.microsoft.com/office/drawing/2014/main" id="{9ADB1B2E-897D-0920-E567-4526484B3814}"/>
              </a:ext>
            </a:extLst>
          </p:cNvPr>
          <p:cNvSpPr txBox="1"/>
          <p:nvPr/>
        </p:nvSpPr>
        <p:spPr>
          <a:xfrm>
            <a:off x="9525000" y="3949700"/>
            <a:ext cx="23368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Letter-join Print Plus 1"/>
              </a:rPr>
              <a:t>Miss McDonagh</a:t>
            </a:r>
          </a:p>
          <a:p>
            <a:r>
              <a:rPr lang="en-GB">
                <a:latin typeface="Letter-join Print Plus 1"/>
              </a:rPr>
              <a:t>Lower office staff</a:t>
            </a:r>
          </a:p>
        </p:txBody>
      </p:sp>
      <p:sp>
        <p:nvSpPr>
          <p:cNvPr id="10" name="TextBox 9">
            <a:extLst>
              <a:ext uri="{FF2B5EF4-FFF2-40B4-BE49-F238E27FC236}">
                <a16:creationId xmlns:a16="http://schemas.microsoft.com/office/drawing/2014/main" id="{9927CA48-2F90-A66B-CB19-66C2B34CDD6E}"/>
              </a:ext>
            </a:extLst>
          </p:cNvPr>
          <p:cNvSpPr txBox="1"/>
          <p:nvPr/>
        </p:nvSpPr>
        <p:spPr>
          <a:xfrm>
            <a:off x="5486400" y="3949700"/>
            <a:ext cx="23368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Letter-join Print Plus 1"/>
              </a:rPr>
              <a:t>Mrs Simpson</a:t>
            </a:r>
          </a:p>
          <a:p>
            <a:r>
              <a:rPr lang="en-GB">
                <a:latin typeface="Letter-join Print Plus 1"/>
              </a:rPr>
              <a:t>Lower office staff</a:t>
            </a:r>
          </a:p>
        </p:txBody>
      </p:sp>
      <p:pic>
        <p:nvPicPr>
          <p:cNvPr id="12" name="Picture 11" descr="A person smiling for a picture&#10;&#10;Description automatically generated">
            <a:extLst>
              <a:ext uri="{FF2B5EF4-FFF2-40B4-BE49-F238E27FC236}">
                <a16:creationId xmlns:a16="http://schemas.microsoft.com/office/drawing/2014/main" id="{53146206-D229-06E3-FFD3-F48DCD1A2049}"/>
              </a:ext>
            </a:extLst>
          </p:cNvPr>
          <p:cNvPicPr>
            <a:picLocks noChangeAspect="1"/>
          </p:cNvPicPr>
          <p:nvPr/>
        </p:nvPicPr>
        <p:blipFill>
          <a:blip r:embed="rId6"/>
          <a:stretch>
            <a:fillRect/>
          </a:stretch>
        </p:blipFill>
        <p:spPr>
          <a:xfrm>
            <a:off x="3695700" y="109537"/>
            <a:ext cx="2133600" cy="2397125"/>
          </a:xfrm>
          <a:prstGeom prst="rect">
            <a:avLst/>
          </a:prstGeom>
        </p:spPr>
      </p:pic>
      <p:sp>
        <p:nvSpPr>
          <p:cNvPr id="13" name="TextBox 12">
            <a:extLst>
              <a:ext uri="{FF2B5EF4-FFF2-40B4-BE49-F238E27FC236}">
                <a16:creationId xmlns:a16="http://schemas.microsoft.com/office/drawing/2014/main" id="{FB194977-340F-CEA9-07DB-53D111BDC7DF}"/>
              </a:ext>
            </a:extLst>
          </p:cNvPr>
          <p:cNvSpPr txBox="1"/>
          <p:nvPr/>
        </p:nvSpPr>
        <p:spPr>
          <a:xfrm>
            <a:off x="5930899" y="330199"/>
            <a:ext cx="66421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Letter-join Print Plus 1"/>
              </a:rPr>
              <a:t>Mrs Holleran</a:t>
            </a:r>
          </a:p>
          <a:p>
            <a:endParaRPr lang="en-GB">
              <a:latin typeface="Letter-join Print Plus 1"/>
            </a:endParaRPr>
          </a:p>
          <a:p>
            <a:r>
              <a:rPr lang="en-GB">
                <a:latin typeface="Letter-join Print Plus 1"/>
              </a:rPr>
              <a:t>Communication Assistant</a:t>
            </a:r>
          </a:p>
        </p:txBody>
      </p:sp>
    </p:spTree>
    <p:extLst>
      <p:ext uri="{BB962C8B-B14F-4D97-AF65-F5344CB8AC3E}">
        <p14:creationId xmlns:p14="http://schemas.microsoft.com/office/powerpoint/2010/main" val="3648614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163620" y="2011680"/>
            <a:ext cx="3010654" cy="3395472"/>
          </a:xfrm>
        </p:spPr>
        <p:txBody>
          <a:bodyPr vert="horz" lIns="91440" tIns="45720" rIns="91440" bIns="45720" rtlCol="0" anchor="b">
            <a:noAutofit/>
          </a:bodyPr>
          <a:lstStyle/>
          <a:p>
            <a:pPr algn="ctr"/>
            <a:r>
              <a:rPr lang="en-US" sz="4800" spc="-100">
                <a:latin typeface="Letter-join Print Plus 1"/>
                <a:cs typeface="Arial"/>
              </a:rPr>
              <a:t>Meet the leadership team</a:t>
            </a:r>
            <a:br>
              <a:rPr lang="en-US" sz="4000" spc="-100">
                <a:cs typeface="Arial" panose="020B0604020202020204" pitchFamily="34" charset="0"/>
              </a:rPr>
            </a:br>
            <a:br>
              <a:rPr lang="en-US" sz="4000" spc="-100">
                <a:cs typeface="Arial" panose="020B0604020202020204" pitchFamily="34" charset="0"/>
              </a:rPr>
            </a:br>
            <a:endParaRPr lang="en-US" sz="4000" spc="-100">
              <a:cs typeface="Arial" panose="020B0604020202020204" pitchFamily="34" charset="0"/>
            </a:endParaRPr>
          </a:p>
        </p:txBody>
      </p:sp>
      <p:sp>
        <p:nvSpPr>
          <p:cNvPr id="7" name="Rectangle 3"/>
          <p:cNvSpPr txBox="1">
            <a:spLocks noChangeArrowheads="1"/>
          </p:cNvSpPr>
          <p:nvPr/>
        </p:nvSpPr>
        <p:spPr bwMode="auto">
          <a:xfrm>
            <a:off x="4814047" y="766355"/>
            <a:ext cx="6974541" cy="5347574"/>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defRPr/>
            </a:pPr>
            <a:r>
              <a:rPr lang="en-GB" sz="2000" b="1" kern="0">
                <a:latin typeface="Letter-join Print Plus 1"/>
              </a:rPr>
              <a:t>Mr Robert Staples</a:t>
            </a:r>
          </a:p>
          <a:p>
            <a:pPr marL="0" indent="0" eaLnBrk="1" hangingPunct="1">
              <a:buNone/>
              <a:defRPr/>
            </a:pPr>
            <a:r>
              <a:rPr lang="en-GB" sz="2000" i="1" kern="0">
                <a:latin typeface="Letter-join Print Plus 1"/>
              </a:rPr>
              <a:t>Headteacher</a:t>
            </a:r>
          </a:p>
          <a:p>
            <a:pPr marL="0" indent="0" eaLnBrk="1" hangingPunct="1">
              <a:buNone/>
              <a:defRPr/>
            </a:pPr>
            <a:endParaRPr lang="en-GB" sz="2000" i="1" kern="0">
              <a:latin typeface="Letter-join Print Plus 1"/>
            </a:endParaRPr>
          </a:p>
          <a:p>
            <a:pPr marL="0" indent="0" eaLnBrk="1" hangingPunct="1">
              <a:buNone/>
              <a:defRPr/>
            </a:pPr>
            <a:r>
              <a:rPr lang="en-GB" sz="2000" b="1" kern="0">
                <a:latin typeface="Letter-join Print Plus 1"/>
              </a:rPr>
              <a:t>Miss Michelle Bridge </a:t>
            </a:r>
          </a:p>
          <a:p>
            <a:pPr marL="0" indent="0" eaLnBrk="1" hangingPunct="1">
              <a:buNone/>
              <a:defRPr/>
            </a:pPr>
            <a:r>
              <a:rPr lang="en-GB" sz="2000" i="1" kern="0">
                <a:latin typeface="Letter-join Print Plus 1"/>
              </a:rPr>
              <a:t>Senior Deputy Headteacher </a:t>
            </a:r>
          </a:p>
          <a:p>
            <a:pPr marL="0" indent="0" eaLnBrk="1" hangingPunct="1">
              <a:buNone/>
              <a:defRPr/>
            </a:pPr>
            <a:endParaRPr lang="en-GB" sz="2000" i="1" kern="0">
              <a:latin typeface="Letter-join Print Plus 1"/>
            </a:endParaRPr>
          </a:p>
          <a:p>
            <a:pPr marL="0" indent="0">
              <a:buNone/>
              <a:defRPr/>
            </a:pPr>
            <a:r>
              <a:rPr lang="en-GB" sz="2000" b="1" i="1" kern="0">
                <a:latin typeface="Letter-join Print Plus 1"/>
                <a:cs typeface="Segoe UI"/>
              </a:rPr>
              <a:t>Mrs Natalie </a:t>
            </a:r>
            <a:r>
              <a:rPr lang="en-GB" sz="2000" b="1" i="1" kern="0" err="1">
                <a:latin typeface="Letter-join Print Plus 1"/>
                <a:cs typeface="Segoe UI"/>
              </a:rPr>
              <a:t>Sembi</a:t>
            </a:r>
            <a:endParaRPr lang="en-GB" sz="2000" kern="0">
              <a:latin typeface="Letter-join Print Plus 1"/>
              <a:cs typeface="Segoe UI"/>
            </a:endParaRPr>
          </a:p>
          <a:p>
            <a:pPr marL="0" indent="0">
              <a:buNone/>
              <a:defRPr/>
            </a:pPr>
            <a:r>
              <a:rPr lang="en-GB" sz="2000" i="1" kern="0">
                <a:latin typeface="Letter-join Print Plus 1"/>
                <a:cs typeface="Segoe UI"/>
              </a:rPr>
              <a:t>Deputy Headteacher</a:t>
            </a:r>
          </a:p>
          <a:p>
            <a:pPr marL="0" indent="0">
              <a:buNone/>
              <a:defRPr/>
            </a:pPr>
            <a:endParaRPr lang="en-GB" sz="2000" i="1" kern="0">
              <a:latin typeface="Letter-join Print Plus 1"/>
              <a:cs typeface="Segoe UI"/>
            </a:endParaRPr>
          </a:p>
          <a:p>
            <a:pPr marL="0" indent="0" eaLnBrk="1" hangingPunct="1">
              <a:buNone/>
              <a:defRPr/>
            </a:pPr>
            <a:r>
              <a:rPr lang="en-GB" sz="2000" b="1" kern="0">
                <a:latin typeface="Letter-join Print Plus 1"/>
              </a:rPr>
              <a:t>Mrs Sharon Mullen </a:t>
            </a:r>
          </a:p>
          <a:p>
            <a:pPr marL="0" indent="0" eaLnBrk="1" hangingPunct="1">
              <a:buNone/>
              <a:defRPr/>
            </a:pPr>
            <a:r>
              <a:rPr lang="en-GB" sz="2000" i="1" kern="0">
                <a:latin typeface="Letter-join Print Plus 1"/>
              </a:rPr>
              <a:t>Assistant Headteacher and </a:t>
            </a:r>
            <a:r>
              <a:rPr lang="en-GB" sz="2000" i="1" kern="0" err="1">
                <a:latin typeface="Letter-join Print Plus 1"/>
              </a:rPr>
              <a:t>SENDco</a:t>
            </a:r>
            <a:endParaRPr lang="en-GB" sz="2000" i="1" kern="0">
              <a:latin typeface="Letter-join Print Plus 1"/>
            </a:endParaRPr>
          </a:p>
          <a:p>
            <a:pPr marL="0" indent="0" eaLnBrk="1" hangingPunct="1">
              <a:buNone/>
              <a:defRPr/>
            </a:pPr>
            <a:endParaRPr lang="en-GB" sz="2000" i="1" kern="0">
              <a:latin typeface="Letter-join Print Plus 1"/>
            </a:endParaRPr>
          </a:p>
          <a:p>
            <a:pPr marL="0" indent="0" eaLnBrk="1" hangingPunct="1">
              <a:buNone/>
              <a:defRPr/>
            </a:pPr>
            <a:r>
              <a:rPr lang="en-GB" sz="2000" b="1" i="1" kern="0">
                <a:latin typeface="Letter-join Print Plus 1"/>
              </a:rPr>
              <a:t>Mr Chris Holgate </a:t>
            </a:r>
          </a:p>
          <a:p>
            <a:pPr marL="0" indent="0" eaLnBrk="1" hangingPunct="1">
              <a:buNone/>
              <a:defRPr/>
            </a:pPr>
            <a:r>
              <a:rPr lang="en-GB" sz="2000" i="1" kern="0">
                <a:latin typeface="Letter-join Print Plus 1"/>
              </a:rPr>
              <a:t>Assistant Headteacher </a:t>
            </a:r>
          </a:p>
          <a:p>
            <a:pPr marL="0" indent="0" eaLnBrk="1" hangingPunct="1">
              <a:buNone/>
              <a:defRPr/>
            </a:pPr>
            <a:endParaRPr lang="en-GB" sz="2000" i="1" kern="0">
              <a:latin typeface="HfW precursive" panose="00000500000000000000" pitchFamily="2" charset="0"/>
            </a:endParaRPr>
          </a:p>
          <a:p>
            <a:pPr marL="0" indent="0" eaLnBrk="1" hangingPunct="1">
              <a:buNone/>
              <a:defRPr/>
            </a:pPr>
            <a:endParaRPr lang="en-GB" sz="2000" b="1" i="1" kern="0">
              <a:latin typeface="HfW precursive" panose="00000500000000000000" pitchFamily="2" charset="0"/>
            </a:endParaRPr>
          </a:p>
        </p:txBody>
      </p:sp>
      <p:pic>
        <p:nvPicPr>
          <p:cNvPr id="3" name="Picture 2" descr="A person sitting at a desk&#10;&#10;Description automatically generated">
            <a:extLst>
              <a:ext uri="{FF2B5EF4-FFF2-40B4-BE49-F238E27FC236}">
                <a16:creationId xmlns:a16="http://schemas.microsoft.com/office/drawing/2014/main" id="{FE7DC53C-86BC-CC52-D89D-DAF8E4BB9C43}"/>
              </a:ext>
            </a:extLst>
          </p:cNvPr>
          <p:cNvPicPr>
            <a:picLocks noChangeAspect="1"/>
          </p:cNvPicPr>
          <p:nvPr/>
        </p:nvPicPr>
        <p:blipFill>
          <a:blip r:embed="rId3"/>
          <a:stretch>
            <a:fillRect/>
          </a:stretch>
        </p:blipFill>
        <p:spPr>
          <a:xfrm>
            <a:off x="3755186" y="771884"/>
            <a:ext cx="857250" cy="857250"/>
          </a:xfrm>
          <a:prstGeom prst="rect">
            <a:avLst/>
          </a:prstGeom>
        </p:spPr>
      </p:pic>
      <p:pic>
        <p:nvPicPr>
          <p:cNvPr id="4" name="Picture 3" descr="d7897798-aba6-4397-a252-e1bb9d002c0f.JPG">
            <a:extLst>
              <a:ext uri="{FF2B5EF4-FFF2-40B4-BE49-F238E27FC236}">
                <a16:creationId xmlns:a16="http://schemas.microsoft.com/office/drawing/2014/main" id="{51D0AF7E-FEEB-A520-6CE4-167BF859C3B2}"/>
              </a:ext>
            </a:extLst>
          </p:cNvPr>
          <p:cNvPicPr>
            <a:picLocks noChangeAspect="1"/>
          </p:cNvPicPr>
          <p:nvPr/>
        </p:nvPicPr>
        <p:blipFill>
          <a:blip r:embed="rId4"/>
          <a:stretch>
            <a:fillRect/>
          </a:stretch>
        </p:blipFill>
        <p:spPr>
          <a:xfrm>
            <a:off x="3780347" y="1710007"/>
            <a:ext cx="838200" cy="942975"/>
          </a:xfrm>
          <a:prstGeom prst="rect">
            <a:avLst/>
          </a:prstGeom>
        </p:spPr>
      </p:pic>
      <p:pic>
        <p:nvPicPr>
          <p:cNvPr id="6" name="Picture 5" descr="A person smiling for the camera&#10;&#10;Description automatically generated">
            <a:extLst>
              <a:ext uri="{FF2B5EF4-FFF2-40B4-BE49-F238E27FC236}">
                <a16:creationId xmlns:a16="http://schemas.microsoft.com/office/drawing/2014/main" id="{538812AE-1C7C-161F-F275-145DB8167CCB}"/>
              </a:ext>
            </a:extLst>
          </p:cNvPr>
          <p:cNvPicPr>
            <a:picLocks noChangeAspect="1"/>
          </p:cNvPicPr>
          <p:nvPr/>
        </p:nvPicPr>
        <p:blipFill>
          <a:blip r:embed="rId5"/>
          <a:stretch>
            <a:fillRect/>
          </a:stretch>
        </p:blipFill>
        <p:spPr>
          <a:xfrm>
            <a:off x="3764172" y="5000625"/>
            <a:ext cx="914759" cy="1101305"/>
          </a:xfrm>
          <a:prstGeom prst="rect">
            <a:avLst/>
          </a:prstGeom>
        </p:spPr>
      </p:pic>
      <p:pic>
        <p:nvPicPr>
          <p:cNvPr id="8" name="Picture 7" descr="A person smiling at camera&#10;&#10;Description automatically generated">
            <a:extLst>
              <a:ext uri="{FF2B5EF4-FFF2-40B4-BE49-F238E27FC236}">
                <a16:creationId xmlns:a16="http://schemas.microsoft.com/office/drawing/2014/main" id="{77B61B23-B17F-0364-86E3-F882E1ED86C0}"/>
              </a:ext>
            </a:extLst>
          </p:cNvPr>
          <p:cNvPicPr>
            <a:picLocks noChangeAspect="1"/>
          </p:cNvPicPr>
          <p:nvPr/>
        </p:nvPicPr>
        <p:blipFill rotWithShape="1">
          <a:blip r:embed="rId6"/>
          <a:srcRect l="13350" t="30250" r="57474" b="35259"/>
          <a:stretch/>
        </p:blipFill>
        <p:spPr>
          <a:xfrm rot="5400000">
            <a:off x="3712191" y="2793551"/>
            <a:ext cx="1007408" cy="907634"/>
          </a:xfrm>
          <a:prstGeom prst="rect">
            <a:avLst/>
          </a:prstGeom>
        </p:spPr>
      </p:pic>
      <p:pic>
        <p:nvPicPr>
          <p:cNvPr id="5" name="Picture 4" descr="Info panel picture">
            <a:extLst>
              <a:ext uri="{FF2B5EF4-FFF2-40B4-BE49-F238E27FC236}">
                <a16:creationId xmlns:a16="http://schemas.microsoft.com/office/drawing/2014/main" id="{171F9627-CB4C-9494-250E-CF8E1B0FF37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71523" y="3841754"/>
            <a:ext cx="1007408" cy="1007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9082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85887" y="1656257"/>
            <a:ext cx="6068070" cy="2740152"/>
          </a:xfrm>
        </p:spPr>
        <p:txBody>
          <a:bodyPr>
            <a:normAutofit/>
          </a:bodyPr>
          <a:lstStyle/>
          <a:p>
            <a:r>
              <a:rPr lang="en-GB">
                <a:latin typeface="Letter-join Print Plus 1"/>
                <a:cs typeface="Arial"/>
              </a:rPr>
              <a:t>Our Early Years ethos </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32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A50378-492D-80EB-CB77-7E68A3485371}"/>
              </a:ext>
            </a:extLst>
          </p:cNvPr>
          <p:cNvSpPr txBox="1"/>
          <p:nvPr/>
        </p:nvSpPr>
        <p:spPr>
          <a:xfrm>
            <a:off x="3320082" y="430707"/>
            <a:ext cx="2731362" cy="707886"/>
          </a:xfrm>
          <a:prstGeom prst="rect">
            <a:avLst/>
          </a:prstGeom>
          <a:noFill/>
          <a:ln w="57150">
            <a:solidFill>
              <a:srgbClr val="11C1F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We believe children learn best through play </a:t>
            </a:r>
          </a:p>
        </p:txBody>
      </p:sp>
      <p:pic>
        <p:nvPicPr>
          <p:cNvPr id="2050" name="Picture 2">
            <a:extLst>
              <a:ext uri="{FF2B5EF4-FFF2-40B4-BE49-F238E27FC236}">
                <a16:creationId xmlns:a16="http://schemas.microsoft.com/office/drawing/2014/main" id="{BD928943-789A-6A0F-56C4-2E30264C3F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9245" y="1623174"/>
            <a:ext cx="2512318" cy="122875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8ED93CFF-FED0-EEF3-82E3-D0A5C79BDA3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959" b="93802" l="6970" r="90000">
                        <a14:foregroundMark x1="26667" y1="7438" x2="26667" y2="11983"/>
                        <a14:foregroundMark x1="32424" y1="6612" x2="22727" y2="20248"/>
                        <a14:foregroundMark x1="90303" y1="26446" x2="83333" y2="15289"/>
                        <a14:foregroundMark x1="83333" y1="15289" x2="70000" y2="30165"/>
                        <a14:foregroundMark x1="70000" y1="30165" x2="73636" y2="74380"/>
                        <a14:foregroundMark x1="73636" y1="74380" x2="72121" y2="81818"/>
                        <a14:foregroundMark x1="61818" y1="42149" x2="65758" y2="32231"/>
                        <a14:foregroundMark x1="51515" y1="59917" x2="49394" y2="90909"/>
                        <a14:foregroundMark x1="49394" y1="90909" x2="49697" y2="93802"/>
                        <a14:foregroundMark x1="45152" y1="58678" x2="43030" y2="86364"/>
                        <a14:foregroundMark x1="54242" y1="61570" x2="57273" y2="88017"/>
                        <a14:foregroundMark x1="53636" y1="57025" x2="47273" y2="56612"/>
                        <a14:foregroundMark x1="28182" y1="40496" x2="30909" y2="28512"/>
                        <a14:foregroundMark x1="34545" y1="33884" x2="36970" y2="42975"/>
                        <a14:foregroundMark x1="6970" y1="92149" x2="28485" y2="92149"/>
                        <a14:foregroundMark x1="28485" y1="92149" x2="48485" y2="92975"/>
                        <a14:foregroundMark x1="57576" y1="87190" x2="58485" y2="90083"/>
                        <a14:foregroundMark x1="44242" y1="57025" x2="44242" y2="57025"/>
                        <a14:foregroundMark x1="55152" y1="56612" x2="55152" y2="56612"/>
                        <a14:foregroundMark x1="33333" y1="4959" x2="33333" y2="4959"/>
                      </a14:backgroundRemoval>
                    </a14:imgEffect>
                  </a14:imgLayer>
                </a14:imgProps>
              </a:ext>
            </a:extLst>
          </a:blip>
          <a:stretch>
            <a:fillRect/>
          </a:stretch>
        </p:blipFill>
        <p:spPr>
          <a:xfrm>
            <a:off x="6889812" y="4614439"/>
            <a:ext cx="2701160" cy="1980851"/>
          </a:xfrm>
          <a:prstGeom prst="rect">
            <a:avLst/>
          </a:prstGeom>
        </p:spPr>
      </p:pic>
      <p:sp>
        <p:nvSpPr>
          <p:cNvPr id="16" name="TextBox 15">
            <a:extLst>
              <a:ext uri="{FF2B5EF4-FFF2-40B4-BE49-F238E27FC236}">
                <a16:creationId xmlns:a16="http://schemas.microsoft.com/office/drawing/2014/main" id="{0F2222CA-CF35-E6A7-BFBC-66D96463FF1C}"/>
              </a:ext>
            </a:extLst>
          </p:cNvPr>
          <p:cNvSpPr txBox="1"/>
          <p:nvPr/>
        </p:nvSpPr>
        <p:spPr>
          <a:xfrm>
            <a:off x="9990844" y="180502"/>
            <a:ext cx="1844455" cy="1631216"/>
          </a:xfrm>
          <a:prstGeom prst="rect">
            <a:avLst/>
          </a:prstGeom>
          <a:noFill/>
          <a:ln w="57150">
            <a:solidFill>
              <a:srgbClr val="11C1F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Helping children build confidence, independence and resilience</a:t>
            </a:r>
          </a:p>
        </p:txBody>
      </p:sp>
      <p:sp>
        <p:nvSpPr>
          <p:cNvPr id="19" name="TextBox 18">
            <a:extLst>
              <a:ext uri="{FF2B5EF4-FFF2-40B4-BE49-F238E27FC236}">
                <a16:creationId xmlns:a16="http://schemas.microsoft.com/office/drawing/2014/main" id="{A251B4A2-9D5B-3CD7-0D4A-1FD87A9EF17D}"/>
              </a:ext>
            </a:extLst>
          </p:cNvPr>
          <p:cNvSpPr txBox="1"/>
          <p:nvPr/>
        </p:nvSpPr>
        <p:spPr>
          <a:xfrm>
            <a:off x="240857" y="2116874"/>
            <a:ext cx="2454217" cy="2862322"/>
          </a:xfrm>
          <a:prstGeom prst="rect">
            <a:avLst/>
          </a:prstGeom>
          <a:noFill/>
          <a:ln w="57150">
            <a:solidFill>
              <a:srgbClr val="11C1F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Getting to know your child and building strong relationships with families is one of our first priorities. When children feel safe, happy and valued, they are ready to learn!</a:t>
            </a:r>
          </a:p>
        </p:txBody>
      </p:sp>
      <p:pic>
        <p:nvPicPr>
          <p:cNvPr id="21" name="Picture 20">
            <a:extLst>
              <a:ext uri="{FF2B5EF4-FFF2-40B4-BE49-F238E27FC236}">
                <a16:creationId xmlns:a16="http://schemas.microsoft.com/office/drawing/2014/main" id="{E6024D04-0520-284F-B91C-EDF3345B1F68}"/>
              </a:ext>
            </a:extLst>
          </p:cNvPr>
          <p:cNvPicPr>
            <a:picLocks noChangeAspect="1"/>
          </p:cNvPicPr>
          <p:nvPr/>
        </p:nvPicPr>
        <p:blipFill>
          <a:blip r:embed="rId6"/>
          <a:stretch>
            <a:fillRect/>
          </a:stretch>
        </p:blipFill>
        <p:spPr>
          <a:xfrm>
            <a:off x="3458078" y="4034382"/>
            <a:ext cx="2490996" cy="1520478"/>
          </a:xfrm>
          <a:prstGeom prst="rect">
            <a:avLst/>
          </a:prstGeom>
        </p:spPr>
      </p:pic>
      <p:pic>
        <p:nvPicPr>
          <p:cNvPr id="7" name="Picture 6">
            <a:extLst>
              <a:ext uri="{FF2B5EF4-FFF2-40B4-BE49-F238E27FC236}">
                <a16:creationId xmlns:a16="http://schemas.microsoft.com/office/drawing/2014/main" id="{FFB1B562-A17D-8328-0C0F-7C55D2688640}"/>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344" b="98081" l="0" r="98254">
                        <a14:foregroundMark x1="25714" y1="22265" x2="29048" y2="60077"/>
                        <a14:foregroundMark x1="12381" y1="40691" x2="5873" y2="54511"/>
                        <a14:foregroundMark x1="5873" y1="54511" x2="11429" y2="66987"/>
                        <a14:foregroundMark x1="11429" y1="66987" x2="8413" y2="74664"/>
                        <a14:foregroundMark x1="3968" y1="48944" x2="5238" y2="54894"/>
                        <a14:foregroundMark x1="47302" y1="14971" x2="47937" y2="4990"/>
                        <a14:foregroundMark x1="47937" y1="4990" x2="48095" y2="4990"/>
                        <a14:foregroundMark x1="52698" y1="4223" x2="49683" y2="1344"/>
                        <a14:foregroundMark x1="70635" y1="19962" x2="71270" y2="68714"/>
                        <a14:foregroundMark x1="65397" y1="21497" x2="65397" y2="21497"/>
                        <a14:foregroundMark x1="76032" y1="39155" x2="77619" y2="42802"/>
                        <a14:foregroundMark x1="83175" y1="50480" x2="87937" y2="83877"/>
                        <a14:foregroundMark x1="94127" y1="48944" x2="87937" y2="44530"/>
                        <a14:foregroundMark x1="98254" y1="60653" x2="95397" y2="55278"/>
                        <a14:foregroundMark x1="93016" y1="76008" x2="93016" y2="87332"/>
                        <a14:foregroundMark x1="93016" y1="87332" x2="94762" y2="89443"/>
                        <a14:foregroundMark x1="84762" y1="80806" x2="82381" y2="90211"/>
                        <a14:foregroundMark x1="82381" y1="90211" x2="82381" y2="91171"/>
                        <a14:foregroundMark x1="47143" y1="60653" x2="43016" y2="77735"/>
                        <a14:foregroundMark x1="43016" y1="77735" x2="38254" y2="84261"/>
                        <a14:foregroundMark x1="38254" y1="84261" x2="36825" y2="84453"/>
                        <a14:foregroundMark x1="50952" y1="40499" x2="45556" y2="37812"/>
                        <a14:foregroundMark x1="9524" y1="76967" x2="6190" y2="90595"/>
                        <a14:foregroundMark x1="15556" y1="82342" x2="16667" y2="89443"/>
                        <a14:foregroundMark x1="3651" y1="73704" x2="0" y2="76008"/>
                        <a14:foregroundMark x1="5079" y1="81766" x2="2381" y2="91171"/>
                        <a14:foregroundMark x1="2381" y1="91171" x2="952" y2="93282"/>
                        <a14:foregroundMark x1="14286" y1="81574" x2="13968" y2="89635"/>
                        <a14:foregroundMark x1="13968" y1="89635" x2="15556" y2="98081"/>
                        <a14:backgroundMark x1="13968" y1="14587" x2="23492" y2="9981"/>
                        <a14:backgroundMark x1="23492" y1="9981" x2="34127" y2="9981"/>
                        <a14:backgroundMark x1="34127" y1="9981" x2="34762" y2="10173"/>
                        <a14:backgroundMark x1="36349" y1="15739" x2="40952" y2="25912"/>
                      </a14:backgroundRemoval>
                    </a14:imgEffect>
                  </a14:imgLayer>
                </a14:imgProps>
              </a:ext>
            </a:extLst>
          </a:blip>
          <a:stretch>
            <a:fillRect/>
          </a:stretch>
        </p:blipFill>
        <p:spPr>
          <a:xfrm>
            <a:off x="3461249" y="1416292"/>
            <a:ext cx="2575094" cy="2129562"/>
          </a:xfrm>
          <a:prstGeom prst="rect">
            <a:avLst/>
          </a:prstGeom>
        </p:spPr>
      </p:pic>
      <p:pic>
        <p:nvPicPr>
          <p:cNvPr id="11" name="Picture 10">
            <a:extLst>
              <a:ext uri="{FF2B5EF4-FFF2-40B4-BE49-F238E27FC236}">
                <a16:creationId xmlns:a16="http://schemas.microsoft.com/office/drawing/2014/main" id="{5FDA74EB-9B8E-6C4F-2662-5C32921C5FCF}"/>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3509" b="91667" l="6013" r="92089">
                        <a14:foregroundMark x1="43671" y1="7895" x2="47468" y2="10088"/>
                        <a14:foregroundMark x1="57278" y1="6579" x2="54430" y2="6579"/>
                        <a14:foregroundMark x1="45253" y1="3947" x2="42089" y2="7018"/>
                        <a14:foregroundMark x1="12975" y1="15789" x2="12025" y2="21053"/>
                        <a14:foregroundMark x1="20253" y1="12281" x2="19937" y2="17105"/>
                        <a14:foregroundMark x1="6329" y1="43421" x2="10759" y2="50439"/>
                        <a14:foregroundMark x1="26899" y1="90789" x2="35127" y2="92105"/>
                        <a14:foregroundMark x1="62975" y1="92982" x2="72152" y2="92105"/>
                        <a14:foregroundMark x1="72152" y1="92105" x2="72152" y2="92105"/>
                        <a14:foregroundMark x1="70253" y1="16667" x2="72468" y2="19737"/>
                        <a14:foregroundMark x1="77215" y1="12281" x2="79114" y2="17105"/>
                        <a14:foregroundMark x1="86076" y1="17544" x2="86392" y2="21053"/>
                        <a14:foregroundMark x1="92089" y1="45175" x2="87025" y2="49123"/>
                        <a14:foregroundMark x1="28797" y1="15789" x2="28481" y2="17982"/>
                      </a14:backgroundRemoval>
                    </a14:imgEffect>
                  </a14:imgLayer>
                </a14:imgProps>
              </a:ext>
            </a:extLst>
          </a:blip>
          <a:stretch>
            <a:fillRect/>
          </a:stretch>
        </p:blipFill>
        <p:spPr>
          <a:xfrm>
            <a:off x="240857" y="180502"/>
            <a:ext cx="2575094" cy="1857979"/>
          </a:xfrm>
          <a:prstGeom prst="rect">
            <a:avLst/>
          </a:prstGeom>
        </p:spPr>
      </p:pic>
      <p:pic>
        <p:nvPicPr>
          <p:cNvPr id="18" name="Picture 17">
            <a:extLst>
              <a:ext uri="{FF2B5EF4-FFF2-40B4-BE49-F238E27FC236}">
                <a16:creationId xmlns:a16="http://schemas.microsoft.com/office/drawing/2014/main" id="{28CEE15C-9744-92BA-9874-A07D6A26CEA9}"/>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5703" b="91635" l="1734" r="93642">
                        <a14:foregroundMark x1="14451" y1="7985" x2="27168" y2="9506"/>
                        <a14:foregroundMark x1="23699" y1="7224" x2="23699" y2="7224"/>
                        <a14:foregroundMark x1="91329" y1="14068" x2="89595" y2="18631"/>
                        <a14:foregroundMark x1="33526" y1="32700" x2="54913" y2="38023"/>
                        <a14:foregroundMark x1="47977" y1="26616" x2="50867" y2="35741"/>
                        <a14:foregroundMark x1="90751" y1="30798" x2="90751" y2="30798"/>
                        <a14:foregroundMark x1="8092" y1="32700" x2="8092" y2="32700"/>
                        <a14:foregroundMark x1="6358" y1="29658" x2="6358" y2="29658"/>
                        <a14:foregroundMark x1="3468" y1="33460" x2="3468" y2="33460"/>
                        <a14:foregroundMark x1="93642" y1="31939" x2="93642" y2="31939"/>
                        <a14:foregroundMark x1="93064" y1="35361" x2="93064" y2="35361"/>
                        <a14:foregroundMark x1="49133" y1="92015" x2="49133" y2="92015"/>
                        <a14:foregroundMark x1="78613" y1="74525" x2="83237" y2="76426"/>
                        <a14:foregroundMark x1="47977" y1="88213" x2="46243" y2="91635"/>
                        <a14:foregroundMark x1="21387" y1="5703" x2="21387" y2="5703"/>
                        <a14:foregroundMark x1="31214" y1="12548" x2="31214" y2="12548"/>
                        <a14:foregroundMark x1="72254" y1="17110" x2="72254" y2="17110"/>
                        <a14:foregroundMark x1="75723" y1="16350" x2="69942" y2="16730"/>
                      </a14:backgroundRemoval>
                    </a14:imgEffect>
                  </a14:imgLayer>
                </a14:imgProps>
              </a:ext>
            </a:extLst>
          </a:blip>
          <a:stretch>
            <a:fillRect/>
          </a:stretch>
        </p:blipFill>
        <p:spPr>
          <a:xfrm>
            <a:off x="10054466" y="2048838"/>
            <a:ext cx="1717209" cy="2610555"/>
          </a:xfrm>
          <a:prstGeom prst="rect">
            <a:avLst/>
          </a:prstGeom>
        </p:spPr>
      </p:pic>
      <p:sp>
        <p:nvSpPr>
          <p:cNvPr id="15" name="TextBox 14">
            <a:extLst>
              <a:ext uri="{FF2B5EF4-FFF2-40B4-BE49-F238E27FC236}">
                <a16:creationId xmlns:a16="http://schemas.microsoft.com/office/drawing/2014/main" id="{495D2B76-F86B-C213-1D8E-077AAF263922}"/>
              </a:ext>
            </a:extLst>
          </p:cNvPr>
          <p:cNvSpPr txBox="1"/>
          <p:nvPr/>
        </p:nvSpPr>
        <p:spPr>
          <a:xfrm>
            <a:off x="6712079" y="3476265"/>
            <a:ext cx="2868718" cy="400110"/>
          </a:xfrm>
          <a:prstGeom prst="rect">
            <a:avLst/>
          </a:prstGeom>
          <a:noFill/>
          <a:ln w="57150">
            <a:solidFill>
              <a:srgbClr val="11C1F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Whatever the weather!</a:t>
            </a:r>
          </a:p>
        </p:txBody>
      </p:sp>
      <p:sp>
        <p:nvSpPr>
          <p:cNvPr id="4" name="TextBox 3">
            <a:extLst>
              <a:ext uri="{FF2B5EF4-FFF2-40B4-BE49-F238E27FC236}">
                <a16:creationId xmlns:a16="http://schemas.microsoft.com/office/drawing/2014/main" id="{05C1F8A5-26A6-DFB8-5B94-F01EBEA18261}"/>
              </a:ext>
            </a:extLst>
          </p:cNvPr>
          <p:cNvSpPr txBox="1"/>
          <p:nvPr/>
        </p:nvSpPr>
        <p:spPr>
          <a:xfrm>
            <a:off x="3320082" y="5574604"/>
            <a:ext cx="2868718" cy="1015663"/>
          </a:xfrm>
          <a:prstGeom prst="rect">
            <a:avLst/>
          </a:prstGeom>
          <a:noFill/>
          <a:ln w="57150">
            <a:solidFill>
              <a:srgbClr val="11C1F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Children learn through exploration and hands-on experiences</a:t>
            </a:r>
          </a:p>
        </p:txBody>
      </p:sp>
      <p:sp>
        <p:nvSpPr>
          <p:cNvPr id="2" name="TextBox 1">
            <a:extLst>
              <a:ext uri="{FF2B5EF4-FFF2-40B4-BE49-F238E27FC236}">
                <a16:creationId xmlns:a16="http://schemas.microsoft.com/office/drawing/2014/main" id="{0DABBAF5-2D8B-CAEC-C056-0F6B5ADCCC83}"/>
              </a:ext>
            </a:extLst>
          </p:cNvPr>
          <p:cNvSpPr txBox="1"/>
          <p:nvPr/>
        </p:nvSpPr>
        <p:spPr>
          <a:xfrm>
            <a:off x="9524799" y="4934242"/>
            <a:ext cx="2454217" cy="1631216"/>
          </a:xfrm>
          <a:prstGeom prst="rect">
            <a:avLst/>
          </a:prstGeom>
          <a:noFill/>
          <a:ln w="57150">
            <a:solidFill>
              <a:srgbClr val="11C1F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Every child is encouraged to be curious, have a go, make friends and enjoy learning</a:t>
            </a:r>
          </a:p>
        </p:txBody>
      </p:sp>
    </p:spTree>
    <p:extLst>
      <p:ext uri="{BB962C8B-B14F-4D97-AF65-F5344CB8AC3E}">
        <p14:creationId xmlns:p14="http://schemas.microsoft.com/office/powerpoint/2010/main" val="646187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6C00FE-CEDC-4B73-AAE7-79DC6DF538C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80DCAF9-6CC3-63C2-C7A2-9AC4B20086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2669B72E-1F33-4B05-81B9-D4E540113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3E63A956-535C-F396-7050-D4BA22AAC005}"/>
              </a:ext>
            </a:extLst>
          </p:cNvPr>
          <p:cNvSpPr>
            <a:spLocks noGrp="1"/>
          </p:cNvSpPr>
          <p:nvPr>
            <p:ph type="ctrTitle"/>
          </p:nvPr>
        </p:nvSpPr>
        <p:spPr>
          <a:xfrm>
            <a:off x="5085887" y="1656257"/>
            <a:ext cx="6068070" cy="2740152"/>
          </a:xfrm>
        </p:spPr>
        <p:txBody>
          <a:bodyPr>
            <a:normAutofit/>
          </a:bodyPr>
          <a:lstStyle/>
          <a:p>
            <a:r>
              <a:rPr lang="en-GB">
                <a:latin typeface="Letter-join Print Plus 1"/>
                <a:cs typeface="Arial"/>
              </a:rPr>
              <a:t>what a typical day looks like...</a:t>
            </a:r>
          </a:p>
        </p:txBody>
      </p:sp>
      <p:sp>
        <p:nvSpPr>
          <p:cNvPr id="13" name="Rectangle 12">
            <a:extLst>
              <a:ext uri="{FF2B5EF4-FFF2-40B4-BE49-F238E27FC236}">
                <a16:creationId xmlns:a16="http://schemas.microsoft.com/office/drawing/2014/main" id="{A156780E-DFE6-55FF-22AF-31550FB70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a:extLst>
              <a:ext uri="{FF2B5EF4-FFF2-40B4-BE49-F238E27FC236}">
                <a16:creationId xmlns:a16="http://schemas.microsoft.com/office/drawing/2014/main" id="{4C0B367B-22F6-6AE8-330B-8403DCD265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8616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EE97249-3FF6-9728-A641-08B14E1FC105}"/>
              </a:ext>
            </a:extLst>
          </p:cNvPr>
          <p:cNvPicPr>
            <a:picLocks noChangeAspect="1"/>
          </p:cNvPicPr>
          <p:nvPr/>
        </p:nvPicPr>
        <p:blipFill>
          <a:blip r:embed="rId3"/>
          <a:srcRect l="1062" t="622" r="66679" b="74751"/>
          <a:stretch>
            <a:fillRect/>
          </a:stretch>
        </p:blipFill>
        <p:spPr>
          <a:xfrm>
            <a:off x="172413" y="912791"/>
            <a:ext cx="1672158" cy="1559557"/>
          </a:xfrm>
          <a:prstGeom prst="rect">
            <a:avLst/>
          </a:prstGeom>
        </p:spPr>
      </p:pic>
      <p:pic>
        <p:nvPicPr>
          <p:cNvPr id="12" name="Picture 11">
            <a:extLst>
              <a:ext uri="{FF2B5EF4-FFF2-40B4-BE49-F238E27FC236}">
                <a16:creationId xmlns:a16="http://schemas.microsoft.com/office/drawing/2014/main" id="{6E34F32B-40D8-2136-895C-501F9B028100}"/>
              </a:ext>
            </a:extLst>
          </p:cNvPr>
          <p:cNvPicPr>
            <a:picLocks noChangeAspect="1"/>
          </p:cNvPicPr>
          <p:nvPr/>
        </p:nvPicPr>
        <p:blipFill>
          <a:blip r:embed="rId3"/>
          <a:srcRect t="25622" r="66679" b="49191"/>
          <a:stretch>
            <a:fillRect/>
          </a:stretch>
        </p:blipFill>
        <p:spPr>
          <a:xfrm>
            <a:off x="6202913" y="1019458"/>
            <a:ext cx="1622598" cy="1502962"/>
          </a:xfrm>
          <a:prstGeom prst="rect">
            <a:avLst/>
          </a:prstGeom>
        </p:spPr>
      </p:pic>
      <p:pic>
        <p:nvPicPr>
          <p:cNvPr id="13" name="Picture 12">
            <a:extLst>
              <a:ext uri="{FF2B5EF4-FFF2-40B4-BE49-F238E27FC236}">
                <a16:creationId xmlns:a16="http://schemas.microsoft.com/office/drawing/2014/main" id="{A81975BC-2C09-4D97-E437-E6D2D21C0E6D}"/>
              </a:ext>
            </a:extLst>
          </p:cNvPr>
          <p:cNvPicPr>
            <a:picLocks noChangeAspect="1"/>
          </p:cNvPicPr>
          <p:nvPr/>
        </p:nvPicPr>
        <p:blipFill>
          <a:blip r:embed="rId3"/>
          <a:srcRect l="67713" b="74627"/>
          <a:stretch>
            <a:fillRect/>
          </a:stretch>
        </p:blipFill>
        <p:spPr>
          <a:xfrm>
            <a:off x="4252517" y="912789"/>
            <a:ext cx="1622598" cy="1559557"/>
          </a:xfrm>
          <a:prstGeom prst="rect">
            <a:avLst/>
          </a:prstGeom>
        </p:spPr>
      </p:pic>
      <p:pic>
        <p:nvPicPr>
          <p:cNvPr id="14" name="Picture 13">
            <a:extLst>
              <a:ext uri="{FF2B5EF4-FFF2-40B4-BE49-F238E27FC236}">
                <a16:creationId xmlns:a16="http://schemas.microsoft.com/office/drawing/2014/main" id="{EB85A0C9-5E57-8D6B-8138-1C16EAF9FD61}"/>
              </a:ext>
            </a:extLst>
          </p:cNvPr>
          <p:cNvPicPr>
            <a:picLocks noChangeAspect="1"/>
          </p:cNvPicPr>
          <p:nvPr/>
        </p:nvPicPr>
        <p:blipFill>
          <a:blip r:embed="rId3"/>
          <a:srcRect l="33930" r="33355" b="74627"/>
          <a:stretch>
            <a:fillRect/>
          </a:stretch>
        </p:blipFill>
        <p:spPr>
          <a:xfrm>
            <a:off x="2222662" y="912790"/>
            <a:ext cx="1641004" cy="1559557"/>
          </a:xfrm>
          <a:prstGeom prst="rect">
            <a:avLst/>
          </a:prstGeom>
        </p:spPr>
      </p:pic>
      <p:pic>
        <p:nvPicPr>
          <p:cNvPr id="17" name="Picture 16">
            <a:extLst>
              <a:ext uri="{FF2B5EF4-FFF2-40B4-BE49-F238E27FC236}">
                <a16:creationId xmlns:a16="http://schemas.microsoft.com/office/drawing/2014/main" id="{AF154FE0-C13D-2C34-29DB-7B87D50DB84A}"/>
              </a:ext>
            </a:extLst>
          </p:cNvPr>
          <p:cNvPicPr>
            <a:picLocks noChangeAspect="1"/>
          </p:cNvPicPr>
          <p:nvPr/>
        </p:nvPicPr>
        <p:blipFill>
          <a:blip r:embed="rId3"/>
          <a:srcRect l="34794" t="25187" r="32782" b="49408"/>
          <a:stretch>
            <a:fillRect/>
          </a:stretch>
        </p:blipFill>
        <p:spPr>
          <a:xfrm>
            <a:off x="8247165" y="983900"/>
            <a:ext cx="1561658" cy="1502961"/>
          </a:xfrm>
          <a:prstGeom prst="rect">
            <a:avLst/>
          </a:prstGeom>
        </p:spPr>
      </p:pic>
      <p:pic>
        <p:nvPicPr>
          <p:cNvPr id="16" name="Picture 15">
            <a:extLst>
              <a:ext uri="{FF2B5EF4-FFF2-40B4-BE49-F238E27FC236}">
                <a16:creationId xmlns:a16="http://schemas.microsoft.com/office/drawing/2014/main" id="{81720245-1222-B657-D125-F52785F430E2}"/>
              </a:ext>
            </a:extLst>
          </p:cNvPr>
          <p:cNvPicPr>
            <a:picLocks noChangeAspect="1"/>
          </p:cNvPicPr>
          <p:nvPr/>
        </p:nvPicPr>
        <p:blipFill>
          <a:blip r:embed="rId3"/>
          <a:srcRect l="67303" t="24938" b="49875"/>
          <a:stretch>
            <a:fillRect/>
          </a:stretch>
        </p:blipFill>
        <p:spPr>
          <a:xfrm>
            <a:off x="10157501" y="948344"/>
            <a:ext cx="1593687" cy="1502961"/>
          </a:xfrm>
          <a:prstGeom prst="rect">
            <a:avLst/>
          </a:prstGeom>
        </p:spPr>
      </p:pic>
      <p:pic>
        <p:nvPicPr>
          <p:cNvPr id="15" name="Picture 14">
            <a:extLst>
              <a:ext uri="{FF2B5EF4-FFF2-40B4-BE49-F238E27FC236}">
                <a16:creationId xmlns:a16="http://schemas.microsoft.com/office/drawing/2014/main" id="{13BB99FA-CF5A-7900-4DF0-64EE121592B8}"/>
              </a:ext>
            </a:extLst>
          </p:cNvPr>
          <p:cNvPicPr>
            <a:picLocks noChangeAspect="1"/>
          </p:cNvPicPr>
          <p:nvPr/>
        </p:nvPicPr>
        <p:blipFill>
          <a:blip r:embed="rId3"/>
          <a:srcRect l="787" t="50560" r="65811" b="24627"/>
          <a:stretch>
            <a:fillRect/>
          </a:stretch>
        </p:blipFill>
        <p:spPr>
          <a:xfrm>
            <a:off x="6413276" y="3547595"/>
            <a:ext cx="1710016" cy="1560287"/>
          </a:xfrm>
          <a:prstGeom prst="rect">
            <a:avLst/>
          </a:prstGeom>
        </p:spPr>
      </p:pic>
      <p:pic>
        <p:nvPicPr>
          <p:cNvPr id="19" name="Picture 18">
            <a:extLst>
              <a:ext uri="{FF2B5EF4-FFF2-40B4-BE49-F238E27FC236}">
                <a16:creationId xmlns:a16="http://schemas.microsoft.com/office/drawing/2014/main" id="{651DC6C4-5DCC-73BC-A22A-0BD18682D3C9}"/>
              </a:ext>
            </a:extLst>
          </p:cNvPr>
          <p:cNvPicPr>
            <a:picLocks noChangeAspect="1"/>
          </p:cNvPicPr>
          <p:nvPr/>
        </p:nvPicPr>
        <p:blipFill>
          <a:blip r:embed="rId3"/>
          <a:srcRect l="34307" t="50000" r="33664" b="25000"/>
          <a:stretch>
            <a:fillRect/>
          </a:stretch>
        </p:blipFill>
        <p:spPr>
          <a:xfrm>
            <a:off x="4376552" y="3536126"/>
            <a:ext cx="1644369" cy="1575970"/>
          </a:xfrm>
          <a:prstGeom prst="rect">
            <a:avLst/>
          </a:prstGeom>
        </p:spPr>
      </p:pic>
      <p:pic>
        <p:nvPicPr>
          <p:cNvPr id="20" name="Picture 19">
            <a:extLst>
              <a:ext uri="{FF2B5EF4-FFF2-40B4-BE49-F238E27FC236}">
                <a16:creationId xmlns:a16="http://schemas.microsoft.com/office/drawing/2014/main" id="{E7516344-0D82-245C-C035-5B49F7D48E39}"/>
              </a:ext>
            </a:extLst>
          </p:cNvPr>
          <p:cNvPicPr>
            <a:picLocks noChangeAspect="1"/>
          </p:cNvPicPr>
          <p:nvPr/>
        </p:nvPicPr>
        <p:blipFill>
          <a:blip r:embed="rId4"/>
          <a:srcRect l="66568" t="2429" r="-1515" b="-2429"/>
          <a:stretch>
            <a:fillRect/>
          </a:stretch>
        </p:blipFill>
        <p:spPr>
          <a:xfrm>
            <a:off x="132878" y="3579491"/>
            <a:ext cx="1841335" cy="1563487"/>
          </a:xfrm>
          <a:prstGeom prst="rect">
            <a:avLst/>
          </a:prstGeom>
        </p:spPr>
      </p:pic>
      <p:pic>
        <p:nvPicPr>
          <p:cNvPr id="2" name="Picture 1">
            <a:extLst>
              <a:ext uri="{FF2B5EF4-FFF2-40B4-BE49-F238E27FC236}">
                <a16:creationId xmlns:a16="http://schemas.microsoft.com/office/drawing/2014/main" id="{F0D9E105-B295-4A40-0BC5-CF9D32B75224}"/>
              </a:ext>
            </a:extLst>
          </p:cNvPr>
          <p:cNvPicPr>
            <a:picLocks noChangeAspect="1"/>
          </p:cNvPicPr>
          <p:nvPr/>
        </p:nvPicPr>
        <p:blipFill>
          <a:blip r:embed="rId3"/>
          <a:srcRect l="34794" t="25187" r="32782" b="49408"/>
          <a:stretch>
            <a:fillRect/>
          </a:stretch>
        </p:blipFill>
        <p:spPr>
          <a:xfrm>
            <a:off x="2319043" y="3528103"/>
            <a:ext cx="1687063" cy="1623731"/>
          </a:xfrm>
          <a:prstGeom prst="rect">
            <a:avLst/>
          </a:prstGeom>
        </p:spPr>
      </p:pic>
      <p:pic>
        <p:nvPicPr>
          <p:cNvPr id="18" name="Picture 17">
            <a:extLst>
              <a:ext uri="{FF2B5EF4-FFF2-40B4-BE49-F238E27FC236}">
                <a16:creationId xmlns:a16="http://schemas.microsoft.com/office/drawing/2014/main" id="{F27E98D2-833A-AFF6-9C96-96FCBB858E36}"/>
              </a:ext>
            </a:extLst>
          </p:cNvPr>
          <p:cNvPicPr>
            <a:picLocks noChangeAspect="1"/>
          </p:cNvPicPr>
          <p:nvPr/>
        </p:nvPicPr>
        <p:blipFill>
          <a:blip r:embed="rId3"/>
          <a:srcRect l="66769" t="50000" b="25341"/>
          <a:stretch>
            <a:fillRect/>
          </a:stretch>
        </p:blipFill>
        <p:spPr>
          <a:xfrm>
            <a:off x="8420834" y="3493689"/>
            <a:ext cx="1730276" cy="1575969"/>
          </a:xfrm>
          <a:prstGeom prst="rect">
            <a:avLst/>
          </a:prstGeom>
        </p:spPr>
      </p:pic>
      <p:pic>
        <p:nvPicPr>
          <p:cNvPr id="23" name="Picture 22">
            <a:extLst>
              <a:ext uri="{FF2B5EF4-FFF2-40B4-BE49-F238E27FC236}">
                <a16:creationId xmlns:a16="http://schemas.microsoft.com/office/drawing/2014/main" id="{0B0EBE50-FBB9-A2A3-2C45-F6B17081BFC5}"/>
              </a:ext>
            </a:extLst>
          </p:cNvPr>
          <p:cNvPicPr>
            <a:picLocks noChangeAspect="1"/>
          </p:cNvPicPr>
          <p:nvPr/>
        </p:nvPicPr>
        <p:blipFill>
          <a:blip r:embed="rId3"/>
          <a:srcRect t="74627" r="65870"/>
          <a:stretch>
            <a:fillRect/>
          </a:stretch>
        </p:blipFill>
        <p:spPr>
          <a:xfrm>
            <a:off x="85708" y="5227096"/>
            <a:ext cx="1727274" cy="1570744"/>
          </a:xfrm>
          <a:prstGeom prst="rect">
            <a:avLst/>
          </a:prstGeom>
        </p:spPr>
      </p:pic>
      <p:pic>
        <p:nvPicPr>
          <p:cNvPr id="22" name="Picture 21">
            <a:extLst>
              <a:ext uri="{FF2B5EF4-FFF2-40B4-BE49-F238E27FC236}">
                <a16:creationId xmlns:a16="http://schemas.microsoft.com/office/drawing/2014/main" id="{C1E68EFC-1993-1727-2A95-E28E89E71A2D}"/>
              </a:ext>
            </a:extLst>
          </p:cNvPr>
          <p:cNvPicPr>
            <a:picLocks noChangeAspect="1"/>
          </p:cNvPicPr>
          <p:nvPr/>
        </p:nvPicPr>
        <p:blipFill>
          <a:blip r:embed="rId3"/>
          <a:srcRect l="34740" t="75249" r="33460"/>
          <a:stretch>
            <a:fillRect/>
          </a:stretch>
        </p:blipFill>
        <p:spPr>
          <a:xfrm>
            <a:off x="6341560" y="5229739"/>
            <a:ext cx="1625743" cy="1546358"/>
          </a:xfrm>
          <a:prstGeom prst="rect">
            <a:avLst/>
          </a:prstGeom>
        </p:spPr>
      </p:pic>
      <p:pic>
        <p:nvPicPr>
          <p:cNvPr id="6" name="Picture 5">
            <a:extLst>
              <a:ext uri="{FF2B5EF4-FFF2-40B4-BE49-F238E27FC236}">
                <a16:creationId xmlns:a16="http://schemas.microsoft.com/office/drawing/2014/main" id="{9CF98FCA-DB0F-E733-4834-EE015FDBCA4C}"/>
              </a:ext>
            </a:extLst>
          </p:cNvPr>
          <p:cNvPicPr>
            <a:picLocks noChangeAspect="1"/>
          </p:cNvPicPr>
          <p:nvPr/>
        </p:nvPicPr>
        <p:blipFill>
          <a:blip r:embed="rId3"/>
          <a:srcRect l="67608" t="74659" r="821"/>
          <a:stretch>
            <a:fillRect/>
          </a:stretch>
        </p:blipFill>
        <p:spPr>
          <a:xfrm>
            <a:off x="8380194" y="5215484"/>
            <a:ext cx="1634044" cy="1611153"/>
          </a:xfrm>
          <a:prstGeom prst="rect">
            <a:avLst/>
          </a:prstGeom>
        </p:spPr>
      </p:pic>
      <p:pic>
        <p:nvPicPr>
          <p:cNvPr id="8" name="Picture 7">
            <a:extLst>
              <a:ext uri="{FF2B5EF4-FFF2-40B4-BE49-F238E27FC236}">
                <a16:creationId xmlns:a16="http://schemas.microsoft.com/office/drawing/2014/main" id="{E8A3ABE8-AEBD-DA63-72C7-0A4098959DF7}"/>
              </a:ext>
            </a:extLst>
          </p:cNvPr>
          <p:cNvPicPr>
            <a:picLocks noChangeAspect="1"/>
          </p:cNvPicPr>
          <p:nvPr/>
        </p:nvPicPr>
        <p:blipFill>
          <a:blip r:embed="rId4"/>
          <a:srcRect l="33501" r="33261"/>
          <a:stretch>
            <a:fillRect/>
          </a:stretch>
        </p:blipFill>
        <p:spPr>
          <a:xfrm>
            <a:off x="2215292" y="5264586"/>
            <a:ext cx="1690451" cy="1511511"/>
          </a:xfrm>
          <a:prstGeom prst="rect">
            <a:avLst/>
          </a:prstGeom>
        </p:spPr>
      </p:pic>
      <p:pic>
        <p:nvPicPr>
          <p:cNvPr id="24" name="Picture 23">
            <a:extLst>
              <a:ext uri="{FF2B5EF4-FFF2-40B4-BE49-F238E27FC236}">
                <a16:creationId xmlns:a16="http://schemas.microsoft.com/office/drawing/2014/main" id="{3F8D8CFF-2AA1-3FD3-0E96-8EB787849AA3}"/>
              </a:ext>
            </a:extLst>
          </p:cNvPr>
          <p:cNvPicPr>
            <a:picLocks noChangeAspect="1"/>
          </p:cNvPicPr>
          <p:nvPr/>
        </p:nvPicPr>
        <p:blipFill>
          <a:blip r:embed="rId4"/>
          <a:srcRect r="66017"/>
          <a:stretch>
            <a:fillRect/>
          </a:stretch>
        </p:blipFill>
        <p:spPr>
          <a:xfrm>
            <a:off x="4277658" y="5235187"/>
            <a:ext cx="1691987" cy="1481251"/>
          </a:xfrm>
          <a:prstGeom prst="rect">
            <a:avLst/>
          </a:prstGeom>
        </p:spPr>
      </p:pic>
      <p:pic>
        <p:nvPicPr>
          <p:cNvPr id="3" name="Picture 2" descr="A close-up of a sign&#10;&#10;AI-generated content may be incorrect.">
            <a:extLst>
              <a:ext uri="{FF2B5EF4-FFF2-40B4-BE49-F238E27FC236}">
                <a16:creationId xmlns:a16="http://schemas.microsoft.com/office/drawing/2014/main" id="{74536A11-B617-7415-240B-4222DD3BFA95}"/>
              </a:ext>
            </a:extLst>
          </p:cNvPr>
          <p:cNvPicPr>
            <a:picLocks noChangeAspect="1"/>
          </p:cNvPicPr>
          <p:nvPr/>
        </p:nvPicPr>
        <p:blipFill>
          <a:blip r:embed="rId5"/>
          <a:srcRect l="572" t="-3357" r="49898" b="1340"/>
          <a:stretch>
            <a:fillRect/>
          </a:stretch>
        </p:blipFill>
        <p:spPr>
          <a:xfrm>
            <a:off x="208357" y="2756"/>
            <a:ext cx="871395" cy="840222"/>
          </a:xfrm>
          <a:prstGeom prst="rect">
            <a:avLst/>
          </a:prstGeom>
        </p:spPr>
      </p:pic>
      <p:pic>
        <p:nvPicPr>
          <p:cNvPr id="4" name="Picture 3" descr="A close-up of a sign&#10;&#10;AI-generated content may be incorrect.">
            <a:extLst>
              <a:ext uri="{FF2B5EF4-FFF2-40B4-BE49-F238E27FC236}">
                <a16:creationId xmlns:a16="http://schemas.microsoft.com/office/drawing/2014/main" id="{2E3EE98E-B63C-ECB5-8FD6-4200B02A8BE7}"/>
              </a:ext>
            </a:extLst>
          </p:cNvPr>
          <p:cNvPicPr>
            <a:picLocks noChangeAspect="1"/>
          </p:cNvPicPr>
          <p:nvPr/>
        </p:nvPicPr>
        <p:blipFill>
          <a:blip r:embed="rId5"/>
          <a:srcRect l="50330" r="-1009" b="549"/>
          <a:stretch>
            <a:fillRect/>
          </a:stretch>
        </p:blipFill>
        <p:spPr>
          <a:xfrm>
            <a:off x="86190" y="2532289"/>
            <a:ext cx="1041787" cy="973401"/>
          </a:xfrm>
          <a:prstGeom prst="rect">
            <a:avLst/>
          </a:prstGeom>
        </p:spPr>
      </p:pic>
    </p:spTree>
    <p:extLst>
      <p:ext uri="{BB962C8B-B14F-4D97-AF65-F5344CB8AC3E}">
        <p14:creationId xmlns:p14="http://schemas.microsoft.com/office/powerpoint/2010/main" val="2048478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B0D4B1-3C73-1DC7-BD37-C732EA560C5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2D616D4-E14A-9AE9-30AB-E63FCA024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551FDD37-EF8B-417A-606C-372D915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C4E9303A-CE2C-CDE5-ADDE-AD1E95A105E3}"/>
              </a:ext>
            </a:extLst>
          </p:cNvPr>
          <p:cNvSpPr>
            <a:spLocks noGrp="1"/>
          </p:cNvSpPr>
          <p:nvPr>
            <p:ph type="ctrTitle"/>
          </p:nvPr>
        </p:nvSpPr>
        <p:spPr>
          <a:xfrm>
            <a:off x="5085887" y="1656257"/>
            <a:ext cx="6068070" cy="2740152"/>
          </a:xfrm>
        </p:spPr>
        <p:txBody>
          <a:bodyPr>
            <a:normAutofit/>
          </a:bodyPr>
          <a:lstStyle/>
          <a:p>
            <a:r>
              <a:rPr lang="en-GB">
                <a:latin typeface="Letter-join Print Plus 1"/>
                <a:cs typeface="Arial"/>
              </a:rPr>
              <a:t>Drop off and collection</a:t>
            </a:r>
          </a:p>
        </p:txBody>
      </p:sp>
      <p:sp>
        <p:nvSpPr>
          <p:cNvPr id="13" name="Rectangle 12">
            <a:extLst>
              <a:ext uri="{FF2B5EF4-FFF2-40B4-BE49-F238E27FC236}">
                <a16:creationId xmlns:a16="http://schemas.microsoft.com/office/drawing/2014/main" id="{1034F545-AF51-CBF7-F1DC-824611292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a:extLst>
              <a:ext uri="{FF2B5EF4-FFF2-40B4-BE49-F238E27FC236}">
                <a16:creationId xmlns:a16="http://schemas.microsoft.com/office/drawing/2014/main" id="{528E7E69-308D-0269-BDFA-5CF207ED980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849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Z:\Planning\Planning 2022-2023\Reception 2022 - 2023\Admin\Class Booklets - Passports\IMG_3249.JPG">
            <a:extLst>
              <a:ext uri="{FF2B5EF4-FFF2-40B4-BE49-F238E27FC236}">
                <a16:creationId xmlns:a16="http://schemas.microsoft.com/office/drawing/2014/main" id="{308594F3-ED74-D3A7-D893-8B23E3AFC328}"/>
              </a:ext>
            </a:extLst>
          </p:cNvPr>
          <p:cNvPicPr>
            <a:picLocks noChangeAspect="1"/>
          </p:cNvPicPr>
          <p:nvPr/>
        </p:nvPicPr>
        <p:blipFill rotWithShape="1">
          <a:blip r:embed="rId3"/>
          <a:srcRect l="13078" r="12274"/>
          <a:stretch/>
        </p:blipFill>
        <p:spPr>
          <a:xfrm>
            <a:off x="7128473" y="-2695"/>
            <a:ext cx="5059498" cy="6856203"/>
          </a:xfrm>
          <a:prstGeom prst="rect">
            <a:avLst/>
          </a:prstGeom>
        </p:spPr>
      </p:pic>
      <p:pic>
        <p:nvPicPr>
          <p:cNvPr id="7" name="Picture 6" descr="Z:\Planning\Planning 2022-2023\Reception 2022 - 2023\Admin\Class Booklets - Passports\IMG_3248.JPG">
            <a:extLst>
              <a:ext uri="{FF2B5EF4-FFF2-40B4-BE49-F238E27FC236}">
                <a16:creationId xmlns:a16="http://schemas.microsoft.com/office/drawing/2014/main" id="{B61E728E-10F4-20E6-55DD-83A74EF16BE9}"/>
              </a:ext>
            </a:extLst>
          </p:cNvPr>
          <p:cNvPicPr>
            <a:picLocks noChangeAspect="1"/>
          </p:cNvPicPr>
          <p:nvPr/>
        </p:nvPicPr>
        <p:blipFill rotWithShape="1">
          <a:blip r:embed="rId4"/>
          <a:srcRect l="13351" t="69" r="12850"/>
          <a:stretch/>
        </p:blipFill>
        <p:spPr>
          <a:xfrm>
            <a:off x="-1554" y="656"/>
            <a:ext cx="5065558" cy="6862913"/>
          </a:xfrm>
          <a:prstGeom prst="rect">
            <a:avLst/>
          </a:prstGeom>
        </p:spPr>
      </p:pic>
      <p:sp>
        <p:nvSpPr>
          <p:cNvPr id="3" name="TextBox 2">
            <a:extLst>
              <a:ext uri="{FF2B5EF4-FFF2-40B4-BE49-F238E27FC236}">
                <a16:creationId xmlns:a16="http://schemas.microsoft.com/office/drawing/2014/main" id="{FDE7311D-ABF0-BF95-2D36-E2E31E31FFED}"/>
              </a:ext>
            </a:extLst>
          </p:cNvPr>
          <p:cNvSpPr txBox="1"/>
          <p:nvPr/>
        </p:nvSpPr>
        <p:spPr>
          <a:xfrm>
            <a:off x="5247039" y="550162"/>
            <a:ext cx="1696146" cy="1938992"/>
          </a:xfrm>
          <a:prstGeom prst="rect">
            <a:avLst/>
          </a:prstGeom>
          <a:noFill/>
          <a:ln w="57150">
            <a:solidFill>
              <a:srgbClr val="11C1F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latin typeface="Letter-join Print Plus 1"/>
              </a:rPr>
              <a:t>Enter through the lower playground gate. </a:t>
            </a:r>
          </a:p>
          <a:p>
            <a:pPr algn="ctr"/>
            <a:endParaRPr lang="en-US" sz="2000" b="1" u="sng">
              <a:latin typeface="Letter-join Print Plus 1"/>
            </a:endParaRPr>
          </a:p>
        </p:txBody>
      </p:sp>
      <p:sp>
        <p:nvSpPr>
          <p:cNvPr id="4" name="TextBox 3">
            <a:extLst>
              <a:ext uri="{FF2B5EF4-FFF2-40B4-BE49-F238E27FC236}">
                <a16:creationId xmlns:a16="http://schemas.microsoft.com/office/drawing/2014/main" id="{449CB659-4070-927E-C6B6-8E7FF6B83E7A}"/>
              </a:ext>
            </a:extLst>
          </p:cNvPr>
          <p:cNvSpPr txBox="1"/>
          <p:nvPr/>
        </p:nvSpPr>
        <p:spPr>
          <a:xfrm>
            <a:off x="5247039" y="5518824"/>
            <a:ext cx="1696146" cy="1015663"/>
          </a:xfrm>
          <a:prstGeom prst="rect">
            <a:avLst/>
          </a:prstGeom>
          <a:noFill/>
          <a:ln w="57150">
            <a:solidFill>
              <a:srgbClr val="11C1F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latin typeface="Letter-join Print Plus 1"/>
              </a:rPr>
              <a:t>Wait in the lower playground</a:t>
            </a:r>
            <a:endParaRPr lang="en-US"/>
          </a:p>
        </p:txBody>
      </p:sp>
      <p:sp>
        <p:nvSpPr>
          <p:cNvPr id="5" name="Arrow: Down 4">
            <a:extLst>
              <a:ext uri="{FF2B5EF4-FFF2-40B4-BE49-F238E27FC236}">
                <a16:creationId xmlns:a16="http://schemas.microsoft.com/office/drawing/2014/main" id="{F355B057-7F62-D373-C876-90A5B19FE81B}"/>
              </a:ext>
            </a:extLst>
          </p:cNvPr>
          <p:cNvSpPr/>
          <p:nvPr/>
        </p:nvSpPr>
        <p:spPr>
          <a:xfrm>
            <a:off x="1507787" y="3392521"/>
            <a:ext cx="546339" cy="163901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Down 8">
            <a:extLst>
              <a:ext uri="{FF2B5EF4-FFF2-40B4-BE49-F238E27FC236}">
                <a16:creationId xmlns:a16="http://schemas.microsoft.com/office/drawing/2014/main" id="{C262714C-C68D-F897-D5DC-0EA71047D9C8}"/>
              </a:ext>
            </a:extLst>
          </p:cNvPr>
          <p:cNvSpPr/>
          <p:nvPr/>
        </p:nvSpPr>
        <p:spPr>
          <a:xfrm rot="13740000">
            <a:off x="9932918" y="3104973"/>
            <a:ext cx="546339" cy="163901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969A88CB-28B7-2282-6B3D-8802AAA7AB9E}"/>
              </a:ext>
            </a:extLst>
          </p:cNvPr>
          <p:cNvSpPr/>
          <p:nvPr/>
        </p:nvSpPr>
        <p:spPr>
          <a:xfrm rot="-5400000">
            <a:off x="9961674" y="4010747"/>
            <a:ext cx="546339" cy="163901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9749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double doors with glass windows&#10;&#10;Description automatically generated">
            <a:extLst>
              <a:ext uri="{FF2B5EF4-FFF2-40B4-BE49-F238E27FC236}">
                <a16:creationId xmlns:a16="http://schemas.microsoft.com/office/drawing/2014/main" id="{B731D11C-093D-4107-A290-B53F80F156CD}"/>
              </a:ext>
            </a:extLst>
          </p:cNvPr>
          <p:cNvPicPr>
            <a:picLocks noChangeAspect="1"/>
          </p:cNvPicPr>
          <p:nvPr/>
        </p:nvPicPr>
        <p:blipFill>
          <a:blip r:embed="rId3"/>
          <a:stretch>
            <a:fillRect/>
          </a:stretch>
        </p:blipFill>
        <p:spPr>
          <a:xfrm>
            <a:off x="45507" y="43389"/>
            <a:ext cx="2886429" cy="4033663"/>
          </a:xfrm>
          <a:prstGeom prst="rect">
            <a:avLst/>
          </a:prstGeom>
        </p:spPr>
      </p:pic>
      <p:pic>
        <p:nvPicPr>
          <p:cNvPr id="3" name="Picture 2" descr="A store front with glass doors&#10;&#10;Description automatically generated">
            <a:extLst>
              <a:ext uri="{FF2B5EF4-FFF2-40B4-BE49-F238E27FC236}">
                <a16:creationId xmlns:a16="http://schemas.microsoft.com/office/drawing/2014/main" id="{BC60C8F7-8F04-E2EC-BB4F-D710B4A4153C}"/>
              </a:ext>
            </a:extLst>
          </p:cNvPr>
          <p:cNvPicPr>
            <a:picLocks noChangeAspect="1"/>
          </p:cNvPicPr>
          <p:nvPr/>
        </p:nvPicPr>
        <p:blipFill rotWithShape="1">
          <a:blip r:embed="rId4"/>
          <a:srcRect l="1618" t="-284" r="21446" b="1046"/>
          <a:stretch/>
        </p:blipFill>
        <p:spPr>
          <a:xfrm>
            <a:off x="3053644" y="1929871"/>
            <a:ext cx="3356885" cy="4921896"/>
          </a:xfrm>
          <a:prstGeom prst="rect">
            <a:avLst/>
          </a:prstGeom>
        </p:spPr>
      </p:pic>
      <p:pic>
        <p:nvPicPr>
          <p:cNvPr id="4" name="Picture 3" descr="A building with a blue roof&#10;&#10;Description automatically generated">
            <a:extLst>
              <a:ext uri="{FF2B5EF4-FFF2-40B4-BE49-F238E27FC236}">
                <a16:creationId xmlns:a16="http://schemas.microsoft.com/office/drawing/2014/main" id="{0A89A25C-DE05-E7E3-2296-598C73786972}"/>
              </a:ext>
            </a:extLst>
          </p:cNvPr>
          <p:cNvPicPr>
            <a:picLocks noChangeAspect="1"/>
          </p:cNvPicPr>
          <p:nvPr/>
        </p:nvPicPr>
        <p:blipFill>
          <a:blip r:embed="rId5"/>
          <a:stretch>
            <a:fillRect/>
          </a:stretch>
        </p:blipFill>
        <p:spPr>
          <a:xfrm>
            <a:off x="6486877" y="-4587"/>
            <a:ext cx="5695245" cy="3635728"/>
          </a:xfrm>
          <a:prstGeom prst="rect">
            <a:avLst/>
          </a:prstGeom>
        </p:spPr>
      </p:pic>
      <p:sp>
        <p:nvSpPr>
          <p:cNvPr id="11" name="TextBox 10">
            <a:extLst>
              <a:ext uri="{FF2B5EF4-FFF2-40B4-BE49-F238E27FC236}">
                <a16:creationId xmlns:a16="http://schemas.microsoft.com/office/drawing/2014/main" id="{90455415-1556-57B0-436E-AD73A6B9188F}"/>
              </a:ext>
            </a:extLst>
          </p:cNvPr>
          <p:cNvSpPr txBox="1"/>
          <p:nvPr/>
        </p:nvSpPr>
        <p:spPr>
          <a:xfrm>
            <a:off x="142447" y="4276827"/>
            <a:ext cx="1696146" cy="646331"/>
          </a:xfrm>
          <a:prstGeom prst="rect">
            <a:avLst/>
          </a:prstGeom>
          <a:solidFill>
            <a:schemeClr val="bg1"/>
          </a:solidFill>
          <a:ln w="57150">
            <a:solidFill>
              <a:srgbClr val="11C1F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a:latin typeface="Letter-join Print Plus 1"/>
              </a:rPr>
              <a:t>Beech</a:t>
            </a:r>
          </a:p>
        </p:txBody>
      </p:sp>
      <p:sp>
        <p:nvSpPr>
          <p:cNvPr id="9" name="TextBox 8">
            <a:extLst>
              <a:ext uri="{FF2B5EF4-FFF2-40B4-BE49-F238E27FC236}">
                <a16:creationId xmlns:a16="http://schemas.microsoft.com/office/drawing/2014/main" id="{09FB9EF8-CFAA-724F-6212-DAE350A54601}"/>
              </a:ext>
            </a:extLst>
          </p:cNvPr>
          <p:cNvSpPr txBox="1"/>
          <p:nvPr/>
        </p:nvSpPr>
        <p:spPr>
          <a:xfrm>
            <a:off x="6596423" y="6071713"/>
            <a:ext cx="1696146" cy="646331"/>
          </a:xfrm>
          <a:prstGeom prst="rect">
            <a:avLst/>
          </a:prstGeom>
          <a:solidFill>
            <a:schemeClr val="bg1"/>
          </a:solidFill>
          <a:ln w="57150">
            <a:solidFill>
              <a:srgbClr val="11C1F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a:latin typeface="Letter-join Print Plus 1"/>
              </a:rPr>
              <a:t>Ash</a:t>
            </a:r>
          </a:p>
        </p:txBody>
      </p:sp>
      <p:sp>
        <p:nvSpPr>
          <p:cNvPr id="10" name="TextBox 9">
            <a:extLst>
              <a:ext uri="{FF2B5EF4-FFF2-40B4-BE49-F238E27FC236}">
                <a16:creationId xmlns:a16="http://schemas.microsoft.com/office/drawing/2014/main" id="{E8E1A596-9059-8045-0C54-41051B76C1A4}"/>
              </a:ext>
            </a:extLst>
          </p:cNvPr>
          <p:cNvSpPr txBox="1"/>
          <p:nvPr/>
        </p:nvSpPr>
        <p:spPr>
          <a:xfrm>
            <a:off x="6591967" y="3743126"/>
            <a:ext cx="1696146" cy="646331"/>
          </a:xfrm>
          <a:prstGeom prst="rect">
            <a:avLst/>
          </a:prstGeom>
          <a:solidFill>
            <a:schemeClr val="bg1"/>
          </a:solidFill>
          <a:ln w="57150">
            <a:solidFill>
              <a:srgbClr val="11C1F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a:latin typeface="Letter-join Print Plus 1"/>
              </a:rPr>
              <a:t>Birch</a:t>
            </a:r>
          </a:p>
        </p:txBody>
      </p:sp>
      <p:sp>
        <p:nvSpPr>
          <p:cNvPr id="5" name="TextBox 4">
            <a:extLst>
              <a:ext uri="{FF2B5EF4-FFF2-40B4-BE49-F238E27FC236}">
                <a16:creationId xmlns:a16="http://schemas.microsoft.com/office/drawing/2014/main" id="{3B489929-69F4-2834-36CA-45164C516380}"/>
              </a:ext>
            </a:extLst>
          </p:cNvPr>
          <p:cNvSpPr txBox="1"/>
          <p:nvPr/>
        </p:nvSpPr>
        <p:spPr>
          <a:xfrm>
            <a:off x="9103745" y="3757237"/>
            <a:ext cx="2952034" cy="646331"/>
          </a:xfrm>
          <a:prstGeom prst="rect">
            <a:avLst/>
          </a:prstGeom>
          <a:solidFill>
            <a:schemeClr val="bg1"/>
          </a:solidFill>
          <a:ln w="57150">
            <a:solidFill>
              <a:srgbClr val="11C1F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a:latin typeface="Letter-join Print Plus 1"/>
              </a:rPr>
              <a:t>lower office</a:t>
            </a:r>
          </a:p>
        </p:txBody>
      </p:sp>
      <p:sp>
        <p:nvSpPr>
          <p:cNvPr id="6" name="Arrow: Up 5">
            <a:extLst>
              <a:ext uri="{FF2B5EF4-FFF2-40B4-BE49-F238E27FC236}">
                <a16:creationId xmlns:a16="http://schemas.microsoft.com/office/drawing/2014/main" id="{B6F4029F-E597-F310-6741-81DDEF82D9C3}"/>
              </a:ext>
            </a:extLst>
          </p:cNvPr>
          <p:cNvSpPr/>
          <p:nvPr/>
        </p:nvSpPr>
        <p:spPr>
          <a:xfrm>
            <a:off x="7272958" y="2685417"/>
            <a:ext cx="338666" cy="93133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Up 6">
            <a:extLst>
              <a:ext uri="{FF2B5EF4-FFF2-40B4-BE49-F238E27FC236}">
                <a16:creationId xmlns:a16="http://schemas.microsoft.com/office/drawing/2014/main" id="{E19582DF-6567-F198-7880-E117BB76DF11}"/>
              </a:ext>
            </a:extLst>
          </p:cNvPr>
          <p:cNvSpPr/>
          <p:nvPr/>
        </p:nvSpPr>
        <p:spPr>
          <a:xfrm>
            <a:off x="11012402" y="2685417"/>
            <a:ext cx="338666" cy="93133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Up 7">
            <a:extLst>
              <a:ext uri="{FF2B5EF4-FFF2-40B4-BE49-F238E27FC236}">
                <a16:creationId xmlns:a16="http://schemas.microsoft.com/office/drawing/2014/main" id="{D7CCB42A-1742-A8BA-805F-4A8B626AEFF7}"/>
              </a:ext>
            </a:extLst>
          </p:cNvPr>
          <p:cNvSpPr/>
          <p:nvPr/>
        </p:nvSpPr>
        <p:spPr>
          <a:xfrm rot="-5400000">
            <a:off x="5847735" y="6086194"/>
            <a:ext cx="338666" cy="93133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Up 11">
            <a:extLst>
              <a:ext uri="{FF2B5EF4-FFF2-40B4-BE49-F238E27FC236}">
                <a16:creationId xmlns:a16="http://schemas.microsoft.com/office/drawing/2014/main" id="{D4C9D733-EA46-1C2A-0197-00B8E77D91D2}"/>
              </a:ext>
            </a:extLst>
          </p:cNvPr>
          <p:cNvSpPr/>
          <p:nvPr/>
        </p:nvSpPr>
        <p:spPr>
          <a:xfrm>
            <a:off x="1938958" y="3461528"/>
            <a:ext cx="338666" cy="93133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ollage of signs&#10;&#10;Description automatically generated">
            <a:extLst>
              <a:ext uri="{FF2B5EF4-FFF2-40B4-BE49-F238E27FC236}">
                <a16:creationId xmlns:a16="http://schemas.microsoft.com/office/drawing/2014/main" id="{0F8701BC-BF2B-F993-AB1C-09F50BE0C3BC}"/>
              </a:ext>
            </a:extLst>
          </p:cNvPr>
          <p:cNvPicPr>
            <a:picLocks noChangeAspect="1"/>
          </p:cNvPicPr>
          <p:nvPr/>
        </p:nvPicPr>
        <p:blipFill rotWithShape="1">
          <a:blip r:embed="rId6"/>
          <a:srcRect l="36329" t="3430" r="48349" b="57222"/>
          <a:stretch/>
        </p:blipFill>
        <p:spPr>
          <a:xfrm>
            <a:off x="10347158" y="4599331"/>
            <a:ext cx="1509664" cy="2119425"/>
          </a:xfrm>
          <a:prstGeom prst="rect">
            <a:avLst/>
          </a:prstGeom>
        </p:spPr>
      </p:pic>
    </p:spTree>
    <p:extLst>
      <p:ext uri="{BB962C8B-B14F-4D97-AF65-F5344CB8AC3E}">
        <p14:creationId xmlns:p14="http://schemas.microsoft.com/office/powerpoint/2010/main" val="263884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Door Closed outline">
            <a:extLst>
              <a:ext uri="{FF2B5EF4-FFF2-40B4-BE49-F238E27FC236}">
                <a16:creationId xmlns:a16="http://schemas.microsoft.com/office/drawing/2014/main" id="{04916AD6-3FFB-362D-EBEC-F5CCF4BEA29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84499" y="125083"/>
            <a:ext cx="1834551" cy="1820173"/>
          </a:xfrm>
          <a:prstGeom prst="rect">
            <a:avLst/>
          </a:prstGeom>
        </p:spPr>
      </p:pic>
      <p:pic>
        <p:nvPicPr>
          <p:cNvPr id="5" name="Graphic 4" descr="Door Open outline">
            <a:extLst>
              <a:ext uri="{FF2B5EF4-FFF2-40B4-BE49-F238E27FC236}">
                <a16:creationId xmlns:a16="http://schemas.microsoft.com/office/drawing/2014/main" id="{F3FF0E3D-3D10-D3AC-8D93-AD3EB2A496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77" y="-5211"/>
            <a:ext cx="1834550" cy="1820173"/>
          </a:xfrm>
          <a:prstGeom prst="rect">
            <a:avLst/>
          </a:prstGeom>
        </p:spPr>
      </p:pic>
      <p:pic>
        <p:nvPicPr>
          <p:cNvPr id="6" name="Picture 5" descr="535 Bowl Cereal Clipart Royalty-Free Images, Stock Photos &amp; Pictures |  Shutterstock">
            <a:extLst>
              <a:ext uri="{FF2B5EF4-FFF2-40B4-BE49-F238E27FC236}">
                <a16:creationId xmlns:a16="http://schemas.microsoft.com/office/drawing/2014/main" id="{B9C98844-ECEA-32DF-D945-153946EE8E05}"/>
              </a:ext>
            </a:extLst>
          </p:cNvPr>
          <p:cNvPicPr>
            <a:picLocks noChangeAspect="1"/>
          </p:cNvPicPr>
          <p:nvPr/>
        </p:nvPicPr>
        <p:blipFill>
          <a:blip r:embed="rId5"/>
          <a:stretch>
            <a:fillRect/>
          </a:stretch>
        </p:blipFill>
        <p:spPr>
          <a:xfrm>
            <a:off x="310551" y="3926457"/>
            <a:ext cx="1981200" cy="1909314"/>
          </a:xfrm>
          <a:prstGeom prst="rect">
            <a:avLst/>
          </a:prstGeom>
        </p:spPr>
      </p:pic>
      <p:pic>
        <p:nvPicPr>
          <p:cNvPr id="7" name="Picture 6" descr="snack clipart | Food png, Healthy dog treat recipes, Junk food">
            <a:extLst>
              <a:ext uri="{FF2B5EF4-FFF2-40B4-BE49-F238E27FC236}">
                <a16:creationId xmlns:a16="http://schemas.microsoft.com/office/drawing/2014/main" id="{7FFC6368-6767-F006-606B-EF356DDCABC5}"/>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861" b="89760" l="7273" r="92614">
                        <a14:foregroundMark x1="41705" y1="27560" x2="24205" y2="46776"/>
                        <a14:foregroundMark x1="24205" y1="46776" x2="46591" y2="58028"/>
                        <a14:foregroundMark x1="46591" y1="58028" x2="80341" y2="39949"/>
                        <a14:foregroundMark x1="50455" y1="39191" x2="52955" y2="64728"/>
                        <a14:foregroundMark x1="52955" y1="64728" x2="79773" y2="47661"/>
                        <a14:foregroundMark x1="63409" y1="45133" x2="41705" y2="41846"/>
                        <a14:foregroundMark x1="36477" y1="28824" x2="15341" y2="39444"/>
                        <a14:foregroundMark x1="15341" y1="39444" x2="28864" y2="53603"/>
                        <a14:foregroundMark x1="11364" y1="43110" x2="21250" y2="53603"/>
                        <a14:foregroundMark x1="7273" y1="46397" x2="23636" y2="56131"/>
                        <a14:foregroundMark x1="75114" y1="26928" x2="90909" y2="40708"/>
                        <a14:foregroundMark x1="90909" y1="40708" x2="58523" y2="65992"/>
                        <a14:foregroundMark x1="58523" y1="65992" x2="52273" y2="67257"/>
                        <a14:foregroundMark x1="92614" y1="38559" x2="92614" y2="38559"/>
                        <a14:foregroundMark x1="61023" y1="82807" x2="81136" y2="75348"/>
                        <a14:foregroundMark x1="81136" y1="75348" x2="82045" y2="72440"/>
                        <a14:foregroundMark x1="68636" y1="71808" x2="59318" y2="80910"/>
                        <a14:foregroundMark x1="65682" y1="82807" x2="83523" y2="78255"/>
                        <a14:foregroundMark x1="83523" y1="78255" x2="85568" y2="73704"/>
                        <a14:foregroundMark x1="85568" y1="73704" x2="66364" y2="87358"/>
                        <a14:foregroundMark x1="66364" y1="87358" x2="61023" y2="76359"/>
                        <a14:foregroundMark x1="63409" y1="72440" x2="81477" y2="72440"/>
                        <a14:foregroundMark x1="84432" y1="76991" x2="74432" y2="84829"/>
                        <a14:foregroundMark x1="89091" y1="76359" x2="89091" y2="76359"/>
                        <a14:foregroundMark x1="89091" y1="76359" x2="89091" y2="76359"/>
                        <a14:foregroundMark x1="84432" y1="82174" x2="84432" y2="82174"/>
                        <a14:foregroundMark x1="72159" y1="87990" x2="72159" y2="87990"/>
                        <a14:foregroundMark x1="70341" y1="69785" x2="70341" y2="69785"/>
                        <a14:foregroundMark x1="70341" y1="69785" x2="70341" y2="69785"/>
                        <a14:foregroundMark x1="70341" y1="69785" x2="70341" y2="69785"/>
                        <a14:foregroundMark x1="71591" y1="67889" x2="71591" y2="67889"/>
                        <a14:foregroundMark x1="73295" y1="68521" x2="79205" y2="71176"/>
                        <a14:foregroundMark x1="72159" y1="87990" x2="78523" y2="87358"/>
                      </a14:backgroundRemoval>
                    </a14:imgEffect>
                  </a14:imgLayer>
                </a14:imgProps>
              </a:ext>
            </a:extLst>
          </a:blip>
          <a:stretch>
            <a:fillRect/>
          </a:stretch>
        </p:blipFill>
        <p:spPr>
          <a:xfrm>
            <a:off x="6090248" y="3748874"/>
            <a:ext cx="2743199" cy="2465762"/>
          </a:xfrm>
          <a:prstGeom prst="rect">
            <a:avLst/>
          </a:prstGeom>
        </p:spPr>
      </p:pic>
      <p:sp>
        <p:nvSpPr>
          <p:cNvPr id="2" name="TextBox 4">
            <a:extLst>
              <a:ext uri="{FF2B5EF4-FFF2-40B4-BE49-F238E27FC236}">
                <a16:creationId xmlns:a16="http://schemas.microsoft.com/office/drawing/2014/main" id="{C6CD89FD-1C2A-1BD4-6DC4-7148764969E7}"/>
              </a:ext>
            </a:extLst>
          </p:cNvPr>
          <p:cNvSpPr txBox="1"/>
          <p:nvPr/>
        </p:nvSpPr>
        <p:spPr>
          <a:xfrm>
            <a:off x="1695831" y="213581"/>
            <a:ext cx="3790570" cy="224676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Morning</a:t>
            </a:r>
          </a:p>
          <a:p>
            <a:pPr marL="800100" lvl="1" indent="-342900">
              <a:buFont typeface="Arial"/>
              <a:buChar char="•"/>
            </a:pPr>
            <a:r>
              <a:rPr lang="en-US" sz="2000">
                <a:latin typeface="Letter-join Print Plus 1"/>
              </a:rPr>
              <a:t>Gates open at </a:t>
            </a:r>
            <a:r>
              <a:rPr lang="en-US" sz="2000" b="1">
                <a:latin typeface="Letter-join Print Plus 1"/>
              </a:rPr>
              <a:t>8:40 am</a:t>
            </a:r>
            <a:r>
              <a:rPr lang="en-US" sz="2000">
                <a:latin typeface="Letter-join Print Plus 1"/>
              </a:rPr>
              <a:t> </a:t>
            </a:r>
          </a:p>
          <a:p>
            <a:pPr marL="800100" lvl="1" indent="-342900">
              <a:buFont typeface="Arial"/>
              <a:buChar char="•"/>
            </a:pPr>
            <a:r>
              <a:rPr lang="en-US" sz="2000">
                <a:latin typeface="Letter-join Print Plus 1"/>
              </a:rPr>
              <a:t>Gates close at </a:t>
            </a:r>
            <a:r>
              <a:rPr lang="en-US" sz="2000" b="1">
                <a:latin typeface="Letter-join Print Plus 1"/>
              </a:rPr>
              <a:t>8:50 am </a:t>
            </a:r>
          </a:p>
          <a:p>
            <a:pPr marL="800100" lvl="1" indent="-342900">
              <a:buFont typeface="Arial"/>
              <a:buChar char="•"/>
            </a:pPr>
            <a:endParaRPr lang="en-US" sz="2000">
              <a:latin typeface="Letter-join Print Plus 1"/>
            </a:endParaRPr>
          </a:p>
          <a:p>
            <a:pPr lvl="1"/>
            <a:r>
              <a:rPr lang="en-US" sz="2000">
                <a:latin typeface="Letter-join Print Plus 1"/>
              </a:rPr>
              <a:t>After this time, children need to be dropped off at the lower office. </a:t>
            </a:r>
          </a:p>
        </p:txBody>
      </p:sp>
      <p:sp>
        <p:nvSpPr>
          <p:cNvPr id="3" name="TextBox 5">
            <a:extLst>
              <a:ext uri="{FF2B5EF4-FFF2-40B4-BE49-F238E27FC236}">
                <a16:creationId xmlns:a16="http://schemas.microsoft.com/office/drawing/2014/main" id="{29EF3AB4-8BF5-17FD-36F9-D5FA57D3A80B}"/>
              </a:ext>
            </a:extLst>
          </p:cNvPr>
          <p:cNvSpPr txBox="1"/>
          <p:nvPr/>
        </p:nvSpPr>
        <p:spPr>
          <a:xfrm>
            <a:off x="7446775" y="127316"/>
            <a:ext cx="4560742" cy="255454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Afternoon</a:t>
            </a:r>
          </a:p>
          <a:p>
            <a:pPr marL="800100" lvl="1" indent="-342900">
              <a:buFont typeface="Arial"/>
              <a:buChar char="•"/>
            </a:pPr>
            <a:r>
              <a:rPr lang="en-US" sz="2000">
                <a:latin typeface="Letter-join Print Plus 1"/>
              </a:rPr>
              <a:t>Gates open at </a:t>
            </a:r>
            <a:r>
              <a:rPr lang="en-US" sz="2000" b="1">
                <a:latin typeface="Letter-join Print Plus 1"/>
              </a:rPr>
              <a:t>3:20pm </a:t>
            </a:r>
          </a:p>
          <a:p>
            <a:pPr marL="800100" lvl="1" indent="-342900">
              <a:buFont typeface="Arial"/>
              <a:buChar char="•"/>
            </a:pPr>
            <a:r>
              <a:rPr lang="en-US" sz="2000">
                <a:latin typeface="Letter-join Print Plus 1"/>
              </a:rPr>
              <a:t>Gates close at </a:t>
            </a:r>
            <a:r>
              <a:rPr lang="en-US" sz="2000" b="1">
                <a:latin typeface="Letter-join Print Plus 1"/>
              </a:rPr>
              <a:t>3:30pm</a:t>
            </a:r>
          </a:p>
          <a:p>
            <a:pPr marL="800100" lvl="1" indent="-342900">
              <a:buFont typeface="Arial"/>
              <a:buChar char="•"/>
            </a:pPr>
            <a:endParaRPr lang="en-US" sz="2000">
              <a:latin typeface="Letter-join Print Plus 1"/>
            </a:endParaRPr>
          </a:p>
          <a:p>
            <a:pPr lvl="1"/>
            <a:r>
              <a:rPr lang="en-US" sz="2000">
                <a:latin typeface="Letter-join Print Plus 1"/>
              </a:rPr>
              <a:t>After this time, children need to be picked up from the lower office. </a:t>
            </a:r>
          </a:p>
          <a:p>
            <a:pPr lvl="1"/>
            <a:r>
              <a:rPr lang="en-US" sz="2000">
                <a:latin typeface="Letter-join Print Plus 1"/>
              </a:rPr>
              <a:t>Your child may have been taken to after-school club</a:t>
            </a:r>
          </a:p>
        </p:txBody>
      </p:sp>
      <p:sp>
        <p:nvSpPr>
          <p:cNvPr id="8" name="TextBox 4">
            <a:extLst>
              <a:ext uri="{FF2B5EF4-FFF2-40B4-BE49-F238E27FC236}">
                <a16:creationId xmlns:a16="http://schemas.microsoft.com/office/drawing/2014/main" id="{0C84B110-9734-13F7-A16F-6BE63D36874D}"/>
              </a:ext>
            </a:extLst>
          </p:cNvPr>
          <p:cNvSpPr txBox="1"/>
          <p:nvPr/>
        </p:nvSpPr>
        <p:spPr>
          <a:xfrm>
            <a:off x="2472207" y="3922939"/>
            <a:ext cx="3324066" cy="255454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Breakfast Club</a:t>
            </a:r>
          </a:p>
          <a:p>
            <a:pPr lvl="1"/>
            <a:r>
              <a:rPr lang="en-US" sz="2000">
                <a:latin typeface="Letter-join Print Plus 1"/>
              </a:rPr>
              <a:t>7:45am (upper hall) </a:t>
            </a:r>
          </a:p>
          <a:p>
            <a:pPr lvl="1"/>
            <a:endParaRPr lang="en-US" sz="2000">
              <a:latin typeface="Letter-join Print Plus 1"/>
            </a:endParaRPr>
          </a:p>
          <a:p>
            <a:pPr lvl="1"/>
            <a:r>
              <a:rPr lang="en-US" sz="2000">
                <a:latin typeface="Letter-join Print Plus 1"/>
              </a:rPr>
              <a:t>Staff will bring children down to their classrooms </a:t>
            </a:r>
          </a:p>
          <a:p>
            <a:pPr lvl="1"/>
            <a:endParaRPr lang="en-US" sz="2000">
              <a:latin typeface="Letter-join Print Plus 1"/>
            </a:endParaRPr>
          </a:p>
          <a:p>
            <a:pPr lvl="1"/>
            <a:r>
              <a:rPr lang="en-US" sz="2000">
                <a:latin typeface="Letter-join Print Plus 1"/>
              </a:rPr>
              <a:t>Bookable via the Arbor app</a:t>
            </a:r>
          </a:p>
        </p:txBody>
      </p:sp>
      <p:sp>
        <p:nvSpPr>
          <p:cNvPr id="9" name="TextBox 4">
            <a:extLst>
              <a:ext uri="{FF2B5EF4-FFF2-40B4-BE49-F238E27FC236}">
                <a16:creationId xmlns:a16="http://schemas.microsoft.com/office/drawing/2014/main" id="{B356E0EE-834E-9387-A019-1BC8DB39FE43}"/>
              </a:ext>
            </a:extLst>
          </p:cNvPr>
          <p:cNvSpPr txBox="1"/>
          <p:nvPr/>
        </p:nvSpPr>
        <p:spPr>
          <a:xfrm>
            <a:off x="8525076" y="3448487"/>
            <a:ext cx="3367198" cy="31393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After-school club</a:t>
            </a:r>
          </a:p>
          <a:p>
            <a:pPr lvl="1"/>
            <a:r>
              <a:rPr lang="en-US" sz="2000">
                <a:latin typeface="Letter-join Print Plus 1"/>
              </a:rPr>
              <a:t>Anytime until 6:15pm</a:t>
            </a:r>
          </a:p>
          <a:p>
            <a:pPr lvl="1"/>
            <a:r>
              <a:rPr lang="en-US">
                <a:latin typeface="Letter-join Print Plus 1"/>
              </a:rPr>
              <a:t>(lower hall) </a:t>
            </a:r>
          </a:p>
          <a:p>
            <a:pPr lvl="1"/>
            <a:endParaRPr lang="en-US" sz="2000">
              <a:latin typeface="Letter-join Print Plus 1"/>
            </a:endParaRPr>
          </a:p>
          <a:p>
            <a:pPr lvl="1"/>
            <a:r>
              <a:rPr lang="en-US" sz="2000">
                <a:latin typeface="Letter-join Print Plus 1"/>
              </a:rPr>
              <a:t>Bookable via the Arbor app</a:t>
            </a:r>
          </a:p>
          <a:p>
            <a:pPr lvl="1"/>
            <a:endParaRPr lang="en-US" sz="2000">
              <a:latin typeface="Letter-join Print Plus 1"/>
            </a:endParaRPr>
          </a:p>
          <a:p>
            <a:pPr lvl="1"/>
            <a:r>
              <a:rPr lang="en-US" sz="2000">
                <a:latin typeface="Letter-join Print Plus 1"/>
              </a:rPr>
              <a:t>Both breakfast club and after school club is run by familiar staff</a:t>
            </a:r>
          </a:p>
        </p:txBody>
      </p:sp>
    </p:spTree>
    <p:extLst>
      <p:ext uri="{BB962C8B-B14F-4D97-AF65-F5344CB8AC3E}">
        <p14:creationId xmlns:p14="http://schemas.microsoft.com/office/powerpoint/2010/main" val="4191321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yellow paper with black text&#10;&#10;Description automatically generated">
            <a:extLst>
              <a:ext uri="{FF2B5EF4-FFF2-40B4-BE49-F238E27FC236}">
                <a16:creationId xmlns:a16="http://schemas.microsoft.com/office/drawing/2014/main" id="{05DA9A2E-9468-C6C2-4BEC-50445A433FAD}"/>
              </a:ext>
            </a:extLst>
          </p:cNvPr>
          <p:cNvPicPr>
            <a:picLocks noChangeAspect="1"/>
          </p:cNvPicPr>
          <p:nvPr/>
        </p:nvPicPr>
        <p:blipFill rotWithShape="1">
          <a:blip r:embed="rId3"/>
          <a:srcRect l="2432" t="-1240" r="-304" b="579"/>
          <a:stretch/>
        </p:blipFill>
        <p:spPr>
          <a:xfrm>
            <a:off x="349311" y="174008"/>
            <a:ext cx="4311464" cy="6486289"/>
          </a:xfrm>
          <a:prstGeom prst="rect">
            <a:avLst/>
          </a:prstGeom>
        </p:spPr>
      </p:pic>
      <p:sp>
        <p:nvSpPr>
          <p:cNvPr id="3" name="TextBox 2">
            <a:extLst>
              <a:ext uri="{FF2B5EF4-FFF2-40B4-BE49-F238E27FC236}">
                <a16:creationId xmlns:a16="http://schemas.microsoft.com/office/drawing/2014/main" id="{31BB08D7-57F6-8B8A-2B4A-640F35D8BD7E}"/>
              </a:ext>
            </a:extLst>
          </p:cNvPr>
          <p:cNvSpPr txBox="1"/>
          <p:nvPr/>
        </p:nvSpPr>
        <p:spPr>
          <a:xfrm>
            <a:off x="4940068" y="168934"/>
            <a:ext cx="6929504" cy="68634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000" b="1" u="sng">
                <a:latin typeface="Letter-join Print Plus 1"/>
              </a:rPr>
              <a:t>Yellow collection forms</a:t>
            </a:r>
          </a:p>
          <a:p>
            <a:pPr lvl="1"/>
            <a:r>
              <a:rPr lang="en-US" sz="2000">
                <a:latin typeface="Letter-join Print Plus 1"/>
              </a:rPr>
              <a:t>Prior to starting in reception, you would have been asked to fill in a Yellow collection form. </a:t>
            </a:r>
          </a:p>
          <a:p>
            <a:pPr lvl="1"/>
            <a:endParaRPr lang="en-US" sz="2000">
              <a:latin typeface="Letter-join Print Plus 1"/>
            </a:endParaRPr>
          </a:p>
          <a:p>
            <a:pPr lvl="1"/>
            <a:r>
              <a:rPr lang="en-US" sz="2000">
                <a:latin typeface="Letter-join Print Plus 1"/>
              </a:rPr>
              <a:t>We will release to only those that are on this list. </a:t>
            </a:r>
          </a:p>
          <a:p>
            <a:pPr lvl="1"/>
            <a:endParaRPr lang="en-US" sz="2000">
              <a:latin typeface="Letter-join Print Plus 1"/>
            </a:endParaRPr>
          </a:p>
          <a:p>
            <a:pPr lvl="1"/>
            <a:r>
              <a:rPr lang="en-US" sz="2000">
                <a:latin typeface="Letter-join Print Plus 1"/>
              </a:rPr>
              <a:t>If there are any changes, please let us know ASAP. </a:t>
            </a:r>
            <a:endParaRPr lang="en-US"/>
          </a:p>
          <a:p>
            <a:pPr lvl="1"/>
            <a:endParaRPr lang="en-US" sz="2000">
              <a:latin typeface="Letter-join Print Plus 1"/>
            </a:endParaRPr>
          </a:p>
          <a:p>
            <a:pPr lvl="1"/>
            <a:r>
              <a:rPr lang="en-US" sz="2000">
                <a:latin typeface="Letter-join Print Plus 1"/>
              </a:rPr>
              <a:t>You can add/change/take off names at any time. </a:t>
            </a:r>
          </a:p>
          <a:p>
            <a:pPr lvl="1"/>
            <a:endParaRPr lang="en-US" sz="2000" b="1" i="1">
              <a:latin typeface="Letter-join Print Plus 1"/>
            </a:endParaRPr>
          </a:p>
          <a:p>
            <a:pPr lvl="1"/>
            <a:endParaRPr lang="en-US" sz="2000">
              <a:latin typeface="Letter-join Print Plus 1"/>
            </a:endParaRPr>
          </a:p>
          <a:p>
            <a:pPr lvl="1"/>
            <a:endParaRPr lang="en-US" sz="2000">
              <a:latin typeface="Letter-join Print Plus 1"/>
            </a:endParaRPr>
          </a:p>
          <a:p>
            <a:pPr lvl="1"/>
            <a:r>
              <a:rPr lang="en-US" sz="2000">
                <a:latin typeface="Letter-join Print Plus 1"/>
              </a:rPr>
              <a:t>If someone is collecting that is not on the yellow forms, please phone the office as soon as you can</a:t>
            </a:r>
          </a:p>
          <a:p>
            <a:pPr lvl="1"/>
            <a:endParaRPr lang="en-US" sz="2000">
              <a:latin typeface="Letter-join Print Plus 1"/>
            </a:endParaRPr>
          </a:p>
          <a:p>
            <a:pPr lvl="1"/>
            <a:r>
              <a:rPr lang="en-US" sz="2000">
                <a:latin typeface="Letter-join Print Plus 1"/>
              </a:rPr>
              <a:t>If someone comes to collect that is not on the yellow form, we will phone the first two contacts on Arbor. </a:t>
            </a:r>
          </a:p>
          <a:p>
            <a:pPr lvl="1"/>
            <a:endParaRPr lang="en-US" sz="2000">
              <a:latin typeface="Letter-join Print Plus 1"/>
            </a:endParaRPr>
          </a:p>
          <a:p>
            <a:pPr lvl="1"/>
            <a:r>
              <a:rPr lang="en-US" sz="2000" b="1">
                <a:latin typeface="Letter-join Print Plus 1"/>
              </a:rPr>
              <a:t>Please bare with us in the first few weeks while we get to know you all ! </a:t>
            </a:r>
          </a:p>
          <a:p>
            <a:pPr lvl="1"/>
            <a:endParaRPr lang="en-US" sz="2000">
              <a:latin typeface="Letter-join Print Plus 1"/>
            </a:endParaRPr>
          </a:p>
          <a:p>
            <a:pPr lvl="1"/>
            <a:endParaRPr lang="en-US" sz="2000">
              <a:latin typeface="Letter-join Print Plus 1"/>
            </a:endParaRPr>
          </a:p>
        </p:txBody>
      </p:sp>
    </p:spTree>
    <p:extLst>
      <p:ext uri="{BB962C8B-B14F-4D97-AF65-F5344CB8AC3E}">
        <p14:creationId xmlns:p14="http://schemas.microsoft.com/office/powerpoint/2010/main" val="1767185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287170" y="2691426"/>
            <a:ext cx="6068070" cy="1029247"/>
          </a:xfrm>
        </p:spPr>
        <p:txBody>
          <a:bodyPr>
            <a:normAutofit/>
          </a:bodyPr>
          <a:lstStyle/>
          <a:p>
            <a:r>
              <a:rPr lang="en-GB">
                <a:latin typeface="Letter-join Print Plus 1"/>
                <a:cs typeface="Arial"/>
              </a:rPr>
              <a:t>communication</a:t>
            </a:r>
            <a:endParaRPr lang="en-US">
              <a:latin typeface="Letter-join Print Plus 1"/>
            </a:endParaRP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25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9D033-19C6-423B-15CD-5F7CE7D43AFF}"/>
              </a:ext>
            </a:extLst>
          </p:cNvPr>
          <p:cNvSpPr>
            <a:spLocks noGrp="1"/>
          </p:cNvSpPr>
          <p:nvPr>
            <p:ph type="title"/>
          </p:nvPr>
        </p:nvSpPr>
        <p:spPr/>
        <p:txBody>
          <a:bodyPr/>
          <a:lstStyle/>
          <a:p>
            <a:r>
              <a:rPr lang="en-GB">
                <a:latin typeface="Letter-join Print Plus 1"/>
              </a:rPr>
              <a:t>How we communicate with you</a:t>
            </a:r>
            <a:br>
              <a:rPr lang="en-GB">
                <a:latin typeface="Letter-join Print Plus 1"/>
              </a:rPr>
            </a:br>
            <a:br>
              <a:rPr lang="en-GB">
                <a:latin typeface="Letter-join Print Plus 1"/>
              </a:rPr>
            </a:br>
            <a:r>
              <a:rPr lang="en-GB">
                <a:latin typeface="Letter-join Print Plus 1"/>
              </a:rPr>
              <a:t>homework and medical tracker</a:t>
            </a:r>
          </a:p>
        </p:txBody>
      </p:sp>
      <p:pic>
        <p:nvPicPr>
          <p:cNvPr id="7" name="Graphic 6" descr="Door Open outline">
            <a:extLst>
              <a:ext uri="{FF2B5EF4-FFF2-40B4-BE49-F238E27FC236}">
                <a16:creationId xmlns:a16="http://schemas.microsoft.com/office/drawing/2014/main" id="{18E12478-951F-2294-8558-328915211AB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27894" y="96328"/>
            <a:ext cx="1575758" cy="1633268"/>
          </a:xfrm>
          <a:prstGeom prst="rect">
            <a:avLst/>
          </a:prstGeom>
        </p:spPr>
      </p:pic>
      <p:pic>
        <p:nvPicPr>
          <p:cNvPr id="8" name="Graphic 7" descr="Laptop outline">
            <a:extLst>
              <a:ext uri="{FF2B5EF4-FFF2-40B4-BE49-F238E27FC236}">
                <a16:creationId xmlns:a16="http://schemas.microsoft.com/office/drawing/2014/main" id="{351BBC8E-9B0B-75BA-D9B3-6EDEE8D994D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04417" y="5070097"/>
            <a:ext cx="1561381" cy="1489494"/>
          </a:xfrm>
          <a:prstGeom prst="rect">
            <a:avLst/>
          </a:prstGeom>
        </p:spPr>
      </p:pic>
      <p:pic>
        <p:nvPicPr>
          <p:cNvPr id="10" name="Graphic 9" descr="Newspaper outline">
            <a:extLst>
              <a:ext uri="{FF2B5EF4-FFF2-40B4-BE49-F238E27FC236}">
                <a16:creationId xmlns:a16="http://schemas.microsoft.com/office/drawing/2014/main" id="{F02A2356-1F71-1543-482E-0ECB7E65A76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71265" y="4798934"/>
            <a:ext cx="1431984" cy="1360098"/>
          </a:xfrm>
          <a:prstGeom prst="rect">
            <a:avLst/>
          </a:prstGeom>
        </p:spPr>
      </p:pic>
      <p:pic>
        <p:nvPicPr>
          <p:cNvPr id="12" name="Graphic 11" descr="Meeting outline">
            <a:extLst>
              <a:ext uri="{FF2B5EF4-FFF2-40B4-BE49-F238E27FC236}">
                <a16:creationId xmlns:a16="http://schemas.microsoft.com/office/drawing/2014/main" id="{F6C7D1E5-7D0E-FCA8-6020-A3ADB266959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20959" y="642201"/>
            <a:ext cx="1575757" cy="1475116"/>
          </a:xfrm>
          <a:prstGeom prst="rect">
            <a:avLst/>
          </a:prstGeom>
        </p:spPr>
      </p:pic>
      <p:sp>
        <p:nvSpPr>
          <p:cNvPr id="15" name="TextBox 14">
            <a:extLst>
              <a:ext uri="{FF2B5EF4-FFF2-40B4-BE49-F238E27FC236}">
                <a16:creationId xmlns:a16="http://schemas.microsoft.com/office/drawing/2014/main" id="{F2868EBF-1E01-1642-F58B-64DEBAA0E149}"/>
              </a:ext>
            </a:extLst>
          </p:cNvPr>
          <p:cNvSpPr txBox="1"/>
          <p:nvPr/>
        </p:nvSpPr>
        <p:spPr>
          <a:xfrm>
            <a:off x="5837947" y="2993252"/>
            <a:ext cx="29325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000">
                <a:latin typeface="Letter-join Print Plus 1"/>
              </a:rPr>
              <a:t>Parent consultations </a:t>
            </a:r>
          </a:p>
        </p:txBody>
      </p:sp>
      <p:sp>
        <p:nvSpPr>
          <p:cNvPr id="16" name="TextBox 15">
            <a:extLst>
              <a:ext uri="{FF2B5EF4-FFF2-40B4-BE49-F238E27FC236}">
                <a16:creationId xmlns:a16="http://schemas.microsoft.com/office/drawing/2014/main" id="{2B629E20-CD7E-87EB-91E0-471226AE6EDD}"/>
              </a:ext>
            </a:extLst>
          </p:cNvPr>
          <p:cNvSpPr txBox="1"/>
          <p:nvPr/>
        </p:nvSpPr>
        <p:spPr>
          <a:xfrm>
            <a:off x="3536131" y="1838220"/>
            <a:ext cx="237188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Open-door policy. </a:t>
            </a:r>
          </a:p>
        </p:txBody>
      </p:sp>
      <p:sp>
        <p:nvSpPr>
          <p:cNvPr id="17" name="TextBox 16">
            <a:extLst>
              <a:ext uri="{FF2B5EF4-FFF2-40B4-BE49-F238E27FC236}">
                <a16:creationId xmlns:a16="http://schemas.microsoft.com/office/drawing/2014/main" id="{9D691CA3-468C-C6DB-E899-6ACBE5797F19}"/>
              </a:ext>
            </a:extLst>
          </p:cNvPr>
          <p:cNvSpPr txBox="1"/>
          <p:nvPr/>
        </p:nvSpPr>
        <p:spPr>
          <a:xfrm>
            <a:off x="5902247" y="507521"/>
            <a:ext cx="280400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parent workshops</a:t>
            </a:r>
          </a:p>
        </p:txBody>
      </p:sp>
      <p:sp>
        <p:nvSpPr>
          <p:cNvPr id="18" name="TextBox 17">
            <a:extLst>
              <a:ext uri="{FF2B5EF4-FFF2-40B4-BE49-F238E27FC236}">
                <a16:creationId xmlns:a16="http://schemas.microsoft.com/office/drawing/2014/main" id="{5E90242E-907F-539A-9775-C9C9CB4F9EEE}"/>
              </a:ext>
            </a:extLst>
          </p:cNvPr>
          <p:cNvSpPr txBox="1"/>
          <p:nvPr/>
        </p:nvSpPr>
        <p:spPr>
          <a:xfrm>
            <a:off x="7065511" y="5996536"/>
            <a:ext cx="192618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weekly homework flyer</a:t>
            </a:r>
            <a:endParaRPr lang="en-US"/>
          </a:p>
        </p:txBody>
      </p:sp>
      <p:sp>
        <p:nvSpPr>
          <p:cNvPr id="19" name="TextBox 18">
            <a:extLst>
              <a:ext uri="{FF2B5EF4-FFF2-40B4-BE49-F238E27FC236}">
                <a16:creationId xmlns:a16="http://schemas.microsoft.com/office/drawing/2014/main" id="{401A1519-0E01-AC92-8C38-0D8CE147D4F6}"/>
              </a:ext>
            </a:extLst>
          </p:cNvPr>
          <p:cNvSpPr txBox="1"/>
          <p:nvPr/>
        </p:nvSpPr>
        <p:spPr>
          <a:xfrm>
            <a:off x="3536132" y="3491616"/>
            <a:ext cx="270256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Email</a:t>
            </a:r>
          </a:p>
        </p:txBody>
      </p:sp>
      <p:pic>
        <p:nvPicPr>
          <p:cNvPr id="3" name="Graphic 2" descr="Boardroom outline">
            <a:extLst>
              <a:ext uri="{FF2B5EF4-FFF2-40B4-BE49-F238E27FC236}">
                <a16:creationId xmlns:a16="http://schemas.microsoft.com/office/drawing/2014/main" id="{3893F3E9-1A48-3842-FBB9-E8D8353BF0F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48431" y="2992360"/>
            <a:ext cx="1920814" cy="1877682"/>
          </a:xfrm>
          <a:prstGeom prst="rect">
            <a:avLst/>
          </a:prstGeom>
        </p:spPr>
      </p:pic>
      <p:pic>
        <p:nvPicPr>
          <p:cNvPr id="4" name="Picture 3" descr="A logo with a flower&#10;&#10;Description automatically generated">
            <a:extLst>
              <a:ext uri="{FF2B5EF4-FFF2-40B4-BE49-F238E27FC236}">
                <a16:creationId xmlns:a16="http://schemas.microsoft.com/office/drawing/2014/main" id="{58B88ED0-8A4E-BA8F-E2EB-8C38472DB5A3}"/>
              </a:ext>
            </a:extLst>
          </p:cNvPr>
          <p:cNvPicPr>
            <a:picLocks noChangeAspect="1"/>
          </p:cNvPicPr>
          <p:nvPr/>
        </p:nvPicPr>
        <p:blipFill>
          <a:blip r:embed="rId8"/>
          <a:stretch>
            <a:fillRect/>
          </a:stretch>
        </p:blipFill>
        <p:spPr>
          <a:xfrm>
            <a:off x="3934724" y="3426664"/>
            <a:ext cx="1562100" cy="781050"/>
          </a:xfrm>
          <a:prstGeom prst="rect">
            <a:avLst/>
          </a:prstGeom>
        </p:spPr>
      </p:pic>
      <p:sp>
        <p:nvSpPr>
          <p:cNvPr id="5" name="TextBox 4">
            <a:extLst>
              <a:ext uri="{FF2B5EF4-FFF2-40B4-BE49-F238E27FC236}">
                <a16:creationId xmlns:a16="http://schemas.microsoft.com/office/drawing/2014/main" id="{FEB973CD-C6E4-F2B2-CADE-ABA9C91B45BB}"/>
              </a:ext>
            </a:extLst>
          </p:cNvPr>
          <p:cNvSpPr txBox="1"/>
          <p:nvPr/>
        </p:nvSpPr>
        <p:spPr>
          <a:xfrm>
            <a:off x="3570985" y="3090281"/>
            <a:ext cx="238626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Arbor App</a:t>
            </a:r>
            <a:endParaRPr lang="en-US"/>
          </a:p>
        </p:txBody>
      </p:sp>
      <p:pic>
        <p:nvPicPr>
          <p:cNvPr id="21" name="Picture 20" descr="Facebook down? Current problems and status. | Downdetector">
            <a:extLst>
              <a:ext uri="{FF2B5EF4-FFF2-40B4-BE49-F238E27FC236}">
                <a16:creationId xmlns:a16="http://schemas.microsoft.com/office/drawing/2014/main" id="{E1701609-E597-7A94-276A-BA427B828420}"/>
              </a:ext>
            </a:extLst>
          </p:cNvPr>
          <p:cNvPicPr>
            <a:picLocks noChangeAspect="1"/>
          </p:cNvPicPr>
          <p:nvPr/>
        </p:nvPicPr>
        <p:blipFill>
          <a:blip r:embed="rId9"/>
          <a:stretch>
            <a:fillRect/>
          </a:stretch>
        </p:blipFill>
        <p:spPr>
          <a:xfrm>
            <a:off x="10844456" y="118758"/>
            <a:ext cx="1334220" cy="1362974"/>
          </a:xfrm>
          <a:prstGeom prst="rect">
            <a:avLst/>
          </a:prstGeom>
        </p:spPr>
      </p:pic>
      <p:sp>
        <p:nvSpPr>
          <p:cNvPr id="22" name="TextBox 21">
            <a:extLst>
              <a:ext uri="{FF2B5EF4-FFF2-40B4-BE49-F238E27FC236}">
                <a16:creationId xmlns:a16="http://schemas.microsoft.com/office/drawing/2014/main" id="{F0B630C4-4620-034F-4B4A-0BF5640683E4}"/>
              </a:ext>
            </a:extLst>
          </p:cNvPr>
          <p:cNvSpPr txBox="1"/>
          <p:nvPr/>
        </p:nvSpPr>
        <p:spPr>
          <a:xfrm>
            <a:off x="9104843" y="446302"/>
            <a:ext cx="1575757"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Facebook – school blog</a:t>
            </a:r>
            <a:endParaRPr lang="en-US"/>
          </a:p>
        </p:txBody>
      </p:sp>
      <p:sp>
        <p:nvSpPr>
          <p:cNvPr id="9" name="TextBox 8">
            <a:extLst>
              <a:ext uri="{FF2B5EF4-FFF2-40B4-BE49-F238E27FC236}">
                <a16:creationId xmlns:a16="http://schemas.microsoft.com/office/drawing/2014/main" id="{55A7D826-2D13-5827-0F45-B118BA10A381}"/>
              </a:ext>
            </a:extLst>
          </p:cNvPr>
          <p:cNvSpPr txBox="1"/>
          <p:nvPr/>
        </p:nvSpPr>
        <p:spPr>
          <a:xfrm>
            <a:off x="3704417" y="4870042"/>
            <a:ext cx="153799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e-mail</a:t>
            </a:r>
            <a:endParaRPr lang="en-US"/>
          </a:p>
        </p:txBody>
      </p:sp>
      <p:pic>
        <p:nvPicPr>
          <p:cNvPr id="20" name="Picture 19">
            <a:extLst>
              <a:ext uri="{FF2B5EF4-FFF2-40B4-BE49-F238E27FC236}">
                <a16:creationId xmlns:a16="http://schemas.microsoft.com/office/drawing/2014/main" id="{B888C800-839A-9BF5-62B8-9DC3C7697735}"/>
              </a:ext>
            </a:extLst>
          </p:cNvPr>
          <p:cNvPicPr>
            <a:picLocks noChangeAspect="1"/>
          </p:cNvPicPr>
          <p:nvPr/>
        </p:nvPicPr>
        <p:blipFill>
          <a:blip r:embed="rId10"/>
          <a:stretch>
            <a:fillRect/>
          </a:stretch>
        </p:blipFill>
        <p:spPr>
          <a:xfrm>
            <a:off x="9026144" y="1468483"/>
            <a:ext cx="3152532" cy="5374168"/>
          </a:xfrm>
          <a:prstGeom prst="rect">
            <a:avLst/>
          </a:prstGeom>
        </p:spPr>
      </p:pic>
      <p:pic>
        <p:nvPicPr>
          <p:cNvPr id="24" name="Picture 23">
            <a:extLst>
              <a:ext uri="{FF2B5EF4-FFF2-40B4-BE49-F238E27FC236}">
                <a16:creationId xmlns:a16="http://schemas.microsoft.com/office/drawing/2014/main" id="{84D2D132-6BBF-DECE-D002-3273E6366F05}"/>
              </a:ext>
            </a:extLst>
          </p:cNvPr>
          <p:cNvPicPr>
            <a:picLocks noChangeAspect="1"/>
          </p:cNvPicPr>
          <p:nvPr/>
        </p:nvPicPr>
        <p:blipFill>
          <a:blip r:embed="rId11"/>
          <a:stretch>
            <a:fillRect/>
          </a:stretch>
        </p:blipFill>
        <p:spPr>
          <a:xfrm>
            <a:off x="5617693" y="4858384"/>
            <a:ext cx="1425063" cy="1196444"/>
          </a:xfrm>
          <a:prstGeom prst="rect">
            <a:avLst/>
          </a:prstGeom>
        </p:spPr>
      </p:pic>
    </p:spTree>
    <p:extLst>
      <p:ext uri="{BB962C8B-B14F-4D97-AF65-F5344CB8AC3E}">
        <p14:creationId xmlns:p14="http://schemas.microsoft.com/office/powerpoint/2010/main" val="2991929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C01D5-8CC5-41B4-8DF2-770AA0B82F19}"/>
              </a:ext>
            </a:extLst>
          </p:cNvPr>
          <p:cNvSpPr>
            <a:spLocks noGrp="1"/>
          </p:cNvSpPr>
          <p:nvPr>
            <p:ph type="title"/>
          </p:nvPr>
        </p:nvSpPr>
        <p:spPr>
          <a:xfrm>
            <a:off x="115018" y="1123837"/>
            <a:ext cx="2939240" cy="4601183"/>
          </a:xfrm>
        </p:spPr>
        <p:txBody>
          <a:bodyPr>
            <a:normAutofit/>
          </a:bodyPr>
          <a:lstStyle/>
          <a:p>
            <a:r>
              <a:rPr lang="en-GB">
                <a:latin typeface="Letter-join Print Plus 1"/>
              </a:rPr>
              <a:t>Home / School Opportunities</a:t>
            </a:r>
          </a:p>
        </p:txBody>
      </p:sp>
      <p:sp>
        <p:nvSpPr>
          <p:cNvPr id="3" name="Content Placeholder 2">
            <a:extLst>
              <a:ext uri="{FF2B5EF4-FFF2-40B4-BE49-F238E27FC236}">
                <a16:creationId xmlns:a16="http://schemas.microsoft.com/office/drawing/2014/main" id="{4D913490-6013-4B29-A4B0-3902992BFA41}"/>
              </a:ext>
            </a:extLst>
          </p:cNvPr>
          <p:cNvSpPr>
            <a:spLocks noGrp="1"/>
          </p:cNvSpPr>
          <p:nvPr>
            <p:ph idx="1"/>
          </p:nvPr>
        </p:nvSpPr>
        <p:spPr>
          <a:xfrm>
            <a:off x="5347194" y="1127015"/>
            <a:ext cx="6633881" cy="5773271"/>
          </a:xfrm>
        </p:spPr>
        <p:txBody>
          <a:bodyPr>
            <a:normAutofit/>
          </a:bodyPr>
          <a:lstStyle/>
          <a:p>
            <a:pPr>
              <a:lnSpc>
                <a:spcPct val="150000"/>
              </a:lnSpc>
            </a:pPr>
            <a:endParaRPr lang="en-GB">
              <a:solidFill>
                <a:schemeClr val="tx1"/>
              </a:solidFill>
              <a:latin typeface="HfW precursive" panose="00000500000000000000" pitchFamily="2" charset="0"/>
            </a:endParaRPr>
          </a:p>
          <a:p>
            <a:pPr>
              <a:lnSpc>
                <a:spcPct val="150000"/>
              </a:lnSpc>
            </a:pPr>
            <a:endParaRPr lang="en-GB">
              <a:solidFill>
                <a:schemeClr val="tx1"/>
              </a:solidFill>
              <a:latin typeface="HfW precursive" panose="00000500000000000000" pitchFamily="2" charset="0"/>
            </a:endParaRPr>
          </a:p>
        </p:txBody>
      </p:sp>
      <p:pic>
        <p:nvPicPr>
          <p:cNvPr id="4" name="Picture 3"/>
          <p:cNvPicPr>
            <a:picLocks noChangeAspect="1"/>
          </p:cNvPicPr>
          <p:nvPr/>
        </p:nvPicPr>
        <p:blipFill rotWithShape="1">
          <a:blip r:embed="rId3"/>
          <a:srcRect l="27321" t="59775" r="56277" b="12848"/>
          <a:stretch/>
        </p:blipFill>
        <p:spPr>
          <a:xfrm>
            <a:off x="5265855" y="2540038"/>
            <a:ext cx="1908969" cy="1962168"/>
          </a:xfrm>
          <a:prstGeom prst="rect">
            <a:avLst/>
          </a:prstGeom>
        </p:spPr>
      </p:pic>
      <p:pic>
        <p:nvPicPr>
          <p:cNvPr id="1026" name="Picture 2" descr="https://attachments.office.net/owa/Natalie.Sembi%40fairlands.herts.sch.uk/service.svc/s/GetAttachmentThumbnail?id=AQMkADFhZjE5MTZkLWVkMzEtNGMzNS1iNmJlLWM1ZjMwOGE1YzlkMwBGAAAEsYT8VzY3SpK6Wo4vQoGZBwBPv6gD6yHRQazIj28gwJpBAAACAQkAAABPv6gD6yHRQazIj28gwJpBAAMsw9hFAAAAARIAEACzekIhI9NuS6iQfWCq4Yv3&amp;thumbnailType=2&amp;token=eyJhbGciOiJSUzI1NiIsImtpZCI6IjczRkI5QkJFRjYzNjc4RDRGN0U4NEI0NDBCQUJCMTJBMzM5RDlGOTgiLCJ0eXAiOiJKV1QiLCJ4NXQiOiJjX3VidnZZMmVOVDM2RXRFQzZ1eEtqT2RuNWcifQ.eyJvcmlnaW4iOiJodHRwczovL291dGxvb2sub2ZmaWNlMzY1LmNvbSIsInVjIjoiN2M2NmY4NTAyOGJlNDBkNWExYTA4YTI1NDhjZWQyMGYiLCJzaWduaW5fc3RhdGUiOiJbXCJpbmtub3dubnR3a1wiLFwia21zaVwiXSIsInZlciI6IkV4Y2hhbmdlLkNhbGxiYWNrLlYxIiwiYXBwY3R4c2VuZGVyIjoiT3dhRG93bmxvYWRAOGY5Yzc5MmUtYmIyZi00YThlLTgzZGYtOTRmNzJlYjI2YTQxIiwiaXNzcmluZyI6IldXIiwiYXBwY3R4Ijoie1wibXNleGNocHJvdFwiOlwib3dhXCIsXCJwdWlkXCI6XCIxMTUzODAxMTE2NDM3MDI3NDk3XCIsXCJzY29wZVwiOlwiT3dhRG93bmxvYWRcIixcIm9pZFwiOlwiYTRlOWM0OGYtZTEzNi00YmQxLWI3ZDYtOWNiMzFkZDcwMjhjXCIsXCJwcmltYXJ5c2lkXCI6XCJTLTEtNS0yMS0zODc1NjI1MTM1LTM3NjI0NDI2NDItMzI2MDYwOTE4OC0yMTIwOTkxMVwifSIsIm5iZiI6MTY4NzI1MDkwNiwiZXhwIjoxNjg3MjUxNTA2LCJpc3MiOiIwMDAwMDAwMi0wMDAwLTBmZjEtY2UwMC0wMDAwMDAwMDAwMDBAOGY5Yzc5MmUtYmIyZi00YThlLTgzZGYtOTRmNzJlYjI2YTQxIiwiYXVkIjoiMDAwMDAwMDItMDAwMC0wZmYxLWNlMDAtMDAwMDAwMDAwMDAwL2F0dGFjaG1lbnRzLm9mZmljZS5uZXRAOGY5Yzc5MmUtYmIyZi00YThlLTgzZGYtOTRmNzJlYjI2YTQxIiwiaGFwcCI6Im93YSJ9.ifn67Wo050Pl4K88RF1cZRO8wn8h2GPhJNMnZSpvXpoRQ-sghXgsZXrn1Ge6JcIMldGzvFOj7tvZnmoYWBuSoOoePNIczfhRjJGrxHe-OtVip_xIFOp0F0aI-1ZYTtgp8KL4w3zQ3YkFHoG_y-1qgQM7y0zvMldBfq0GeF357sKL9bR8UOdvnhJ_NF2mayph30f05O9r1AkabspSmpKah3kLQfx5Y--alvUC-T99wCMpJdDG6f0_DYizLq6bn3mBZzTKERDa7OzAa0KMjOcXy0bm0YZyKv3_1TANqg_pjTork6rsDfahWXIG2Cu3XTibkgQPsOLA_kDokL5lwoqmKA&amp;X-OWA-CANARY=qYi8Z7Wg40-_lfkzfuz5WBBXlj1rcdsYrCRqQQfDKD0JOi1QM1A8XdbHeOkeNDdkSbaasgSbOUs.&amp;owa=outlook.office365.com&amp;scriptVer=20230609005.14&amp;animation=tr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392241">
            <a:off x="3850398" y="294610"/>
            <a:ext cx="2104269" cy="16357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3,400+ Clip Art Of A Borders For Certificates Stock Illustrations,  Royalty-Free Vector Graphics &amp; Clip Art - iStock">
            <a:extLst>
              <a:ext uri="{FF2B5EF4-FFF2-40B4-BE49-F238E27FC236}">
                <a16:creationId xmlns:a16="http://schemas.microsoft.com/office/drawing/2014/main" id="{C743DD10-B125-394C-C0E2-813D813AF5B2}"/>
              </a:ext>
            </a:extLst>
          </p:cNvPr>
          <p:cNvPicPr>
            <a:picLocks noChangeAspect="1"/>
          </p:cNvPicPr>
          <p:nvPr/>
        </p:nvPicPr>
        <p:blipFill rotWithShape="1">
          <a:blip r:embed="rId5"/>
          <a:srcRect l="3719" t="16573" r="2892" b="14413"/>
          <a:stretch/>
        </p:blipFill>
        <p:spPr>
          <a:xfrm>
            <a:off x="6943670" y="4731094"/>
            <a:ext cx="2252860" cy="1642160"/>
          </a:xfrm>
          <a:prstGeom prst="rect">
            <a:avLst/>
          </a:prstGeom>
        </p:spPr>
      </p:pic>
      <p:pic>
        <p:nvPicPr>
          <p:cNvPr id="6" name="Picture 5" descr="36,800+ Reading Clipart Stock Illustrations, Royalty-Free Vector Graphics &amp; Clip  Art - iStock | Books clipart, School clipart, Study clipart">
            <a:extLst>
              <a:ext uri="{FF2B5EF4-FFF2-40B4-BE49-F238E27FC236}">
                <a16:creationId xmlns:a16="http://schemas.microsoft.com/office/drawing/2014/main" id="{527DC84C-42E4-4E81-6E6D-36CC9D530921}"/>
              </a:ext>
            </a:extLst>
          </p:cNvPr>
          <p:cNvPicPr>
            <a:picLocks noChangeAspect="1"/>
          </p:cNvPicPr>
          <p:nvPr/>
        </p:nvPicPr>
        <p:blipFill rotWithShape="1">
          <a:blip r:embed="rId6"/>
          <a:srcRect l="10405" t="9907" r="11824" b="10739"/>
          <a:stretch/>
        </p:blipFill>
        <p:spPr>
          <a:xfrm rot="240000">
            <a:off x="9835365" y="221976"/>
            <a:ext cx="1786163" cy="1799692"/>
          </a:xfrm>
          <a:prstGeom prst="rect">
            <a:avLst/>
          </a:prstGeom>
        </p:spPr>
      </p:pic>
      <p:pic>
        <p:nvPicPr>
          <p:cNvPr id="7" name="Picture 6" descr="A cartoon of a dinosaur&#10;&#10;Description automatically generated">
            <a:extLst>
              <a:ext uri="{FF2B5EF4-FFF2-40B4-BE49-F238E27FC236}">
                <a16:creationId xmlns:a16="http://schemas.microsoft.com/office/drawing/2014/main" id="{0A269512-2337-FA2A-B9B2-C2AC024DA76D}"/>
              </a:ext>
            </a:extLst>
          </p:cNvPr>
          <p:cNvPicPr>
            <a:picLocks noChangeAspect="1"/>
          </p:cNvPicPr>
          <p:nvPr/>
        </p:nvPicPr>
        <p:blipFill>
          <a:blip r:embed="rId7"/>
          <a:stretch>
            <a:fillRect/>
          </a:stretch>
        </p:blipFill>
        <p:spPr>
          <a:xfrm>
            <a:off x="10404861" y="4128919"/>
            <a:ext cx="1575579" cy="1907338"/>
          </a:xfrm>
          <a:prstGeom prst="rect">
            <a:avLst/>
          </a:prstGeom>
        </p:spPr>
      </p:pic>
      <p:pic>
        <p:nvPicPr>
          <p:cNvPr id="8" name="Picture 7" descr="Book Stack Images | Free Photos, PNG Stickers, Wallpapers &amp; Backgrounds -  rawpixel">
            <a:extLst>
              <a:ext uri="{FF2B5EF4-FFF2-40B4-BE49-F238E27FC236}">
                <a16:creationId xmlns:a16="http://schemas.microsoft.com/office/drawing/2014/main" id="{FAB4AEFA-A97D-F166-EA53-6F905ED29A44}"/>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7720" b="94765" l="5900" r="90700">
                        <a14:foregroundMark x1="14800" y1="65306" x2="45400" y2="83940"/>
                        <a14:foregroundMark x1="45400" y1="83940" x2="75400" y2="78172"/>
                        <a14:foregroundMark x1="75400" y1="78172" x2="55200" y2="10559"/>
                        <a14:foregroundMark x1="55200" y1="10559" x2="53600" y2="9849"/>
                        <a14:foregroundMark x1="53600" y1="9849" x2="53600" y2="9849"/>
                        <a14:foregroundMark x1="53600" y1="9849" x2="62500" y2="9849"/>
                        <a14:foregroundMark x1="56800" y1="13310" x2="42300" y2="8429"/>
                        <a14:foregroundMark x1="48800" y1="7720" x2="67300" y2="10559"/>
                        <a14:foregroundMark x1="11600" y1="51198" x2="8300" y2="72937"/>
                        <a14:foregroundMark x1="8300" y1="72937" x2="8300" y2="72937"/>
                        <a14:foregroundMark x1="8300" y1="72937" x2="41500" y2="86335"/>
                        <a14:foregroundMark x1="41500" y1="86335" x2="42300" y2="87045"/>
                        <a14:foregroundMark x1="42300" y1="87045" x2="68500" y2="85892"/>
                        <a14:foregroundMark x1="68500" y1="85892" x2="90800" y2="77906"/>
                        <a14:foregroundMark x1="47900" y1="91216" x2="56800" y2="94765"/>
                        <a14:foregroundMark x1="6700" y1="68057" x2="5900" y2="72316"/>
                      </a14:backgroundRemoval>
                    </a14:imgEffect>
                  </a14:imgLayer>
                </a14:imgProps>
              </a:ext>
            </a:extLst>
          </a:blip>
          <a:stretch>
            <a:fillRect/>
          </a:stretch>
        </p:blipFill>
        <p:spPr>
          <a:xfrm>
            <a:off x="6604141" y="231424"/>
            <a:ext cx="1495612" cy="1754920"/>
          </a:xfrm>
          <a:prstGeom prst="rect">
            <a:avLst/>
          </a:prstGeom>
        </p:spPr>
      </p:pic>
      <p:sp>
        <p:nvSpPr>
          <p:cNvPr id="9" name="TextBox 8">
            <a:extLst>
              <a:ext uri="{FF2B5EF4-FFF2-40B4-BE49-F238E27FC236}">
                <a16:creationId xmlns:a16="http://schemas.microsoft.com/office/drawing/2014/main" id="{03478381-2A11-3020-EE67-879A4D18BE1B}"/>
              </a:ext>
            </a:extLst>
          </p:cNvPr>
          <p:cNvSpPr txBox="1"/>
          <p:nvPr/>
        </p:nvSpPr>
        <p:spPr>
          <a:xfrm rot="21420000">
            <a:off x="3523906" y="1999295"/>
            <a:ext cx="307637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400">
                <a:latin typeface="Letter-join Print Plus 1"/>
              </a:rPr>
              <a:t>Everywhere Bear</a:t>
            </a:r>
            <a:endParaRPr lang="en-US"/>
          </a:p>
        </p:txBody>
      </p:sp>
      <p:sp>
        <p:nvSpPr>
          <p:cNvPr id="10" name="TextBox 9">
            <a:extLst>
              <a:ext uri="{FF2B5EF4-FFF2-40B4-BE49-F238E27FC236}">
                <a16:creationId xmlns:a16="http://schemas.microsoft.com/office/drawing/2014/main" id="{61F7E3D2-59B8-B851-7645-ACB1E8C370EE}"/>
              </a:ext>
            </a:extLst>
          </p:cNvPr>
          <p:cNvSpPr txBox="1"/>
          <p:nvPr/>
        </p:nvSpPr>
        <p:spPr>
          <a:xfrm rot="300000">
            <a:off x="9272701" y="2039506"/>
            <a:ext cx="268818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400">
                <a:latin typeface="Letter-join Print Plus 1"/>
              </a:rPr>
              <a:t>Shared reading</a:t>
            </a:r>
          </a:p>
        </p:txBody>
      </p:sp>
      <p:sp>
        <p:nvSpPr>
          <p:cNvPr id="11" name="TextBox 10">
            <a:extLst>
              <a:ext uri="{FF2B5EF4-FFF2-40B4-BE49-F238E27FC236}">
                <a16:creationId xmlns:a16="http://schemas.microsoft.com/office/drawing/2014/main" id="{FB14FC91-2C1E-95E8-CC5A-D301069E5B3B}"/>
              </a:ext>
            </a:extLst>
          </p:cNvPr>
          <p:cNvSpPr txBox="1"/>
          <p:nvPr/>
        </p:nvSpPr>
        <p:spPr>
          <a:xfrm>
            <a:off x="9771057" y="6037188"/>
            <a:ext cx="2200087"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000">
                <a:latin typeface="Letter-join Print Plus 1"/>
              </a:rPr>
              <a:t>home learning sharing</a:t>
            </a:r>
            <a:endParaRPr lang="en-US" sz="2000"/>
          </a:p>
        </p:txBody>
      </p:sp>
      <p:sp>
        <p:nvSpPr>
          <p:cNvPr id="12" name="TextBox 11">
            <a:extLst>
              <a:ext uri="{FF2B5EF4-FFF2-40B4-BE49-F238E27FC236}">
                <a16:creationId xmlns:a16="http://schemas.microsoft.com/office/drawing/2014/main" id="{8C03ECE2-4CD1-DA1A-40C8-FE17C36C14CA}"/>
              </a:ext>
            </a:extLst>
          </p:cNvPr>
          <p:cNvSpPr txBox="1"/>
          <p:nvPr/>
        </p:nvSpPr>
        <p:spPr>
          <a:xfrm>
            <a:off x="5839680" y="6390240"/>
            <a:ext cx="391708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400">
                <a:latin typeface="Letter-join Print Plus 1"/>
              </a:rPr>
              <a:t>Achievement assemblies</a:t>
            </a:r>
          </a:p>
        </p:txBody>
      </p:sp>
      <p:sp>
        <p:nvSpPr>
          <p:cNvPr id="13" name="TextBox 12">
            <a:extLst>
              <a:ext uri="{FF2B5EF4-FFF2-40B4-BE49-F238E27FC236}">
                <a16:creationId xmlns:a16="http://schemas.microsoft.com/office/drawing/2014/main" id="{8B17C071-FBCA-2EE8-78AA-37503C4CFA0D}"/>
              </a:ext>
            </a:extLst>
          </p:cNvPr>
          <p:cNvSpPr txBox="1"/>
          <p:nvPr/>
        </p:nvSpPr>
        <p:spPr>
          <a:xfrm>
            <a:off x="7708736" y="510875"/>
            <a:ext cx="149486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400">
                <a:latin typeface="Letter-join Print Plus 1"/>
              </a:rPr>
              <a:t>Borrow a Book </a:t>
            </a:r>
          </a:p>
        </p:txBody>
      </p:sp>
      <p:sp>
        <p:nvSpPr>
          <p:cNvPr id="14" name="TextBox 13">
            <a:extLst>
              <a:ext uri="{FF2B5EF4-FFF2-40B4-BE49-F238E27FC236}">
                <a16:creationId xmlns:a16="http://schemas.microsoft.com/office/drawing/2014/main" id="{AFF8610E-DC9D-3B25-CE8A-8AB572B481A4}"/>
              </a:ext>
            </a:extLst>
          </p:cNvPr>
          <p:cNvSpPr txBox="1"/>
          <p:nvPr/>
        </p:nvSpPr>
        <p:spPr>
          <a:xfrm>
            <a:off x="5599650" y="3900763"/>
            <a:ext cx="268818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400">
                <a:latin typeface="Letter-join Print Plus 1"/>
              </a:rPr>
              <a:t>Games Library</a:t>
            </a:r>
            <a:endParaRPr lang="en-US"/>
          </a:p>
        </p:txBody>
      </p:sp>
      <p:pic>
        <p:nvPicPr>
          <p:cNvPr id="15" name="Picture 14" descr="New Reader Reading Records">
            <a:extLst>
              <a:ext uri="{FF2B5EF4-FFF2-40B4-BE49-F238E27FC236}">
                <a16:creationId xmlns:a16="http://schemas.microsoft.com/office/drawing/2014/main" id="{49B19FBB-D92B-D08F-D8A8-070099C37F87}"/>
              </a:ext>
            </a:extLst>
          </p:cNvPr>
          <p:cNvPicPr>
            <a:picLocks noChangeAspect="1"/>
          </p:cNvPicPr>
          <p:nvPr/>
        </p:nvPicPr>
        <p:blipFill>
          <a:blip r:embed="rId10"/>
          <a:stretch>
            <a:fillRect/>
          </a:stretch>
        </p:blipFill>
        <p:spPr>
          <a:xfrm>
            <a:off x="3516701" y="4731588"/>
            <a:ext cx="2038710" cy="1995578"/>
          </a:xfrm>
          <a:prstGeom prst="rect">
            <a:avLst/>
          </a:prstGeom>
        </p:spPr>
      </p:pic>
      <p:sp>
        <p:nvSpPr>
          <p:cNvPr id="16" name="TextBox 15">
            <a:extLst>
              <a:ext uri="{FF2B5EF4-FFF2-40B4-BE49-F238E27FC236}">
                <a16:creationId xmlns:a16="http://schemas.microsoft.com/office/drawing/2014/main" id="{15014052-5FDD-D5E7-22C6-8806FB0CC50B}"/>
              </a:ext>
            </a:extLst>
          </p:cNvPr>
          <p:cNvSpPr txBox="1"/>
          <p:nvPr/>
        </p:nvSpPr>
        <p:spPr>
          <a:xfrm>
            <a:off x="3313649" y="3900762"/>
            <a:ext cx="202682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400">
                <a:latin typeface="Letter-join Print Plus 1"/>
              </a:rPr>
              <a:t>Reading at home</a:t>
            </a:r>
          </a:p>
        </p:txBody>
      </p:sp>
      <p:pic>
        <p:nvPicPr>
          <p:cNvPr id="17" name="Picture 16" descr="Lantern festival - Free furniture and household icons">
            <a:extLst>
              <a:ext uri="{FF2B5EF4-FFF2-40B4-BE49-F238E27FC236}">
                <a16:creationId xmlns:a16="http://schemas.microsoft.com/office/drawing/2014/main" id="{AB2BC3BA-9096-E45F-C8B5-6ECBA7CC1221}"/>
              </a:ext>
            </a:extLst>
          </p:cNvPr>
          <p:cNvPicPr>
            <a:picLocks noChangeAspect="1"/>
          </p:cNvPicPr>
          <p:nvPr/>
        </p:nvPicPr>
        <p:blipFill>
          <a:blip r:embed="rId11"/>
          <a:stretch>
            <a:fillRect/>
          </a:stretch>
        </p:blipFill>
        <p:spPr>
          <a:xfrm>
            <a:off x="8488391" y="2643996"/>
            <a:ext cx="1871933" cy="1857555"/>
          </a:xfrm>
          <a:prstGeom prst="rect">
            <a:avLst/>
          </a:prstGeom>
        </p:spPr>
      </p:pic>
      <p:sp>
        <p:nvSpPr>
          <p:cNvPr id="18" name="TextBox 17">
            <a:extLst>
              <a:ext uri="{FF2B5EF4-FFF2-40B4-BE49-F238E27FC236}">
                <a16:creationId xmlns:a16="http://schemas.microsoft.com/office/drawing/2014/main" id="{B066AC53-6E92-6827-AB13-344EDCD43851}"/>
              </a:ext>
            </a:extLst>
          </p:cNvPr>
          <p:cNvSpPr txBox="1"/>
          <p:nvPr/>
        </p:nvSpPr>
        <p:spPr>
          <a:xfrm>
            <a:off x="9660890" y="3290336"/>
            <a:ext cx="189742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400">
                <a:latin typeface="Letter-join Print Plus 1"/>
              </a:rPr>
              <a:t>Festivals!</a:t>
            </a:r>
            <a:endParaRPr lang="en-US"/>
          </a:p>
        </p:txBody>
      </p:sp>
    </p:spTree>
    <p:extLst>
      <p:ext uri="{BB962C8B-B14F-4D97-AF65-F5344CB8AC3E}">
        <p14:creationId xmlns:p14="http://schemas.microsoft.com/office/powerpoint/2010/main" val="4199551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85887" y="1728143"/>
            <a:ext cx="6657541" cy="2668266"/>
          </a:xfrm>
        </p:spPr>
        <p:txBody>
          <a:bodyPr>
            <a:normAutofit/>
          </a:bodyPr>
          <a:lstStyle/>
          <a:p>
            <a:r>
              <a:rPr lang="en-GB">
                <a:latin typeface="Letter-join Print Plus 1"/>
                <a:cs typeface="Arial"/>
              </a:rPr>
              <a:t>Medical Information</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302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children in school uniforms&#10;&#10;Description automatically generated">
            <a:extLst>
              <a:ext uri="{FF2B5EF4-FFF2-40B4-BE49-F238E27FC236}">
                <a16:creationId xmlns:a16="http://schemas.microsoft.com/office/drawing/2014/main" id="{90ADF6D3-57A6-E35C-7E27-A1ABD0FA69EA}"/>
              </a:ext>
            </a:extLst>
          </p:cNvPr>
          <p:cNvPicPr>
            <a:picLocks noChangeAspect="1"/>
          </p:cNvPicPr>
          <p:nvPr/>
        </p:nvPicPr>
        <p:blipFill rotWithShape="1">
          <a:blip r:embed="rId3"/>
          <a:srcRect r="76248" b="51485"/>
          <a:stretch/>
        </p:blipFill>
        <p:spPr>
          <a:xfrm>
            <a:off x="3677189" y="781499"/>
            <a:ext cx="2802485" cy="2116874"/>
          </a:xfrm>
          <a:prstGeom prst="rect">
            <a:avLst/>
          </a:prstGeom>
        </p:spPr>
      </p:pic>
      <p:pic>
        <p:nvPicPr>
          <p:cNvPr id="6" name="Picture 5" descr="A collage of children in school uniforms&#10;&#10;Description automatically generated">
            <a:extLst>
              <a:ext uri="{FF2B5EF4-FFF2-40B4-BE49-F238E27FC236}">
                <a16:creationId xmlns:a16="http://schemas.microsoft.com/office/drawing/2014/main" id="{1B6AE265-7B60-2A08-9A6B-381724EB3482}"/>
              </a:ext>
            </a:extLst>
          </p:cNvPr>
          <p:cNvPicPr>
            <a:picLocks noChangeAspect="1"/>
          </p:cNvPicPr>
          <p:nvPr/>
        </p:nvPicPr>
        <p:blipFill rotWithShape="1">
          <a:blip r:embed="rId3"/>
          <a:srcRect l="75976" t="51316" r="-122" b="329"/>
          <a:stretch/>
        </p:blipFill>
        <p:spPr>
          <a:xfrm>
            <a:off x="45468" y="3544827"/>
            <a:ext cx="3007217" cy="2224933"/>
          </a:xfrm>
          <a:prstGeom prst="rect">
            <a:avLst/>
          </a:prstGeom>
        </p:spPr>
      </p:pic>
      <p:pic>
        <p:nvPicPr>
          <p:cNvPr id="9" name="Picture 8" descr="What Should be in a First Aid Box at Work? | Free Checklist">
            <a:extLst>
              <a:ext uri="{FF2B5EF4-FFF2-40B4-BE49-F238E27FC236}">
                <a16:creationId xmlns:a16="http://schemas.microsoft.com/office/drawing/2014/main" id="{062F5A02-43A5-6697-5CE9-91BF7B8DE61F}"/>
              </a:ext>
            </a:extLst>
          </p:cNvPr>
          <p:cNvPicPr>
            <a:picLocks noChangeAspect="1"/>
          </p:cNvPicPr>
          <p:nvPr/>
        </p:nvPicPr>
        <p:blipFill>
          <a:blip r:embed="rId4"/>
          <a:stretch>
            <a:fillRect/>
          </a:stretch>
        </p:blipFill>
        <p:spPr>
          <a:xfrm>
            <a:off x="4461469" y="4127891"/>
            <a:ext cx="3131389" cy="2212676"/>
          </a:xfrm>
          <a:prstGeom prst="rect">
            <a:avLst/>
          </a:prstGeom>
        </p:spPr>
      </p:pic>
      <p:pic>
        <p:nvPicPr>
          <p:cNvPr id="12" name="Picture 11" descr="Calpol Infant Oral Suspension Paracetamol, Strawberry Flavour, Liquid, 100ml">
            <a:extLst>
              <a:ext uri="{FF2B5EF4-FFF2-40B4-BE49-F238E27FC236}">
                <a16:creationId xmlns:a16="http://schemas.microsoft.com/office/drawing/2014/main" id="{54F647CF-BD6B-9C00-F570-1FDE177A923B}"/>
              </a:ext>
            </a:extLst>
          </p:cNvPr>
          <p:cNvPicPr>
            <a:picLocks noChangeAspect="1"/>
          </p:cNvPicPr>
          <p:nvPr/>
        </p:nvPicPr>
        <p:blipFill>
          <a:blip r:embed="rId5"/>
          <a:stretch>
            <a:fillRect/>
          </a:stretch>
        </p:blipFill>
        <p:spPr>
          <a:xfrm>
            <a:off x="6482575" y="508957"/>
            <a:ext cx="1110283" cy="2389517"/>
          </a:xfrm>
          <a:prstGeom prst="rect">
            <a:avLst/>
          </a:prstGeom>
        </p:spPr>
      </p:pic>
      <p:pic>
        <p:nvPicPr>
          <p:cNvPr id="13" name="Picture 12" descr="Simple House 2d Cliparts, Stock Vector and Royalty Free Simple House 2d  Illustrations">
            <a:extLst>
              <a:ext uri="{FF2B5EF4-FFF2-40B4-BE49-F238E27FC236}">
                <a16:creationId xmlns:a16="http://schemas.microsoft.com/office/drawing/2014/main" id="{6455BACD-02AD-5D42-2A69-8B3E6BA64820}"/>
              </a:ext>
            </a:extLst>
          </p:cNvPr>
          <p:cNvPicPr>
            <a:picLocks noChangeAspect="1"/>
          </p:cNvPicPr>
          <p:nvPr/>
        </p:nvPicPr>
        <p:blipFill>
          <a:blip r:embed="rId6"/>
          <a:stretch>
            <a:fillRect/>
          </a:stretch>
        </p:blipFill>
        <p:spPr>
          <a:xfrm>
            <a:off x="9028083" y="353055"/>
            <a:ext cx="2776629" cy="2413778"/>
          </a:xfrm>
          <a:prstGeom prst="rect">
            <a:avLst/>
          </a:prstGeom>
        </p:spPr>
      </p:pic>
      <p:pic>
        <p:nvPicPr>
          <p:cNvPr id="2" name="Picture 1" descr="Allergy alert icon. Clipart image isolated on white background Stock Vector  | Adobe Stock">
            <a:extLst>
              <a:ext uri="{FF2B5EF4-FFF2-40B4-BE49-F238E27FC236}">
                <a16:creationId xmlns:a16="http://schemas.microsoft.com/office/drawing/2014/main" id="{1A907D37-D350-C330-41F1-38256FC4A9FA}"/>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32000" b="67500" l="31400" r="67500">
                        <a14:foregroundMark x1="38300" y1="40500" x2="51200" y2="35400"/>
                        <a14:foregroundMark x1="51200" y1="35400" x2="60700" y2="40300"/>
                        <a14:foregroundMark x1="61000" y1="40300" x2="53300" y2="34900"/>
                        <a14:foregroundMark x1="53300" y1="34900" x2="48900" y2="33500"/>
                        <a14:foregroundMark x1="48300" y1="32000" x2="53100" y2="33000"/>
                        <a14:foregroundMark x1="49700" y1="34300" x2="39400" y2="37400"/>
                        <a14:foregroundMark x1="51200" y1="36100" x2="58800" y2="38300"/>
                        <a14:foregroundMark x1="58800" y1="38300" x2="61000" y2="40500"/>
                        <a14:foregroundMark x1="56800" y1="36100" x2="60500" y2="38200"/>
                        <a14:foregroundMark x1="65500" y1="43400" x2="66000" y2="57500"/>
                        <a14:foregroundMark x1="67600" y1="48600" x2="67600" y2="51500"/>
                        <a14:foregroundMark x1="40400" y1="63200" x2="53200" y2="63400"/>
                        <a14:foregroundMark x1="53200" y1="63400" x2="59400" y2="62400"/>
                        <a14:foregroundMark x1="46500" y1="65000" x2="57800" y2="64500"/>
                        <a14:foregroundMark x1="44600" y1="67400" x2="52300" y2="67600"/>
                        <a14:foregroundMark x1="42800" y1="64800" x2="57700" y2="62500"/>
                        <a14:foregroundMark x1="57700" y1="62500" x2="48300" y2="65200"/>
                        <a14:foregroundMark x1="48300" y1="65200" x2="51000" y2="66600"/>
                        <a14:foregroundMark x1="58900" y1="60300" x2="51000" y2="62400"/>
                        <a14:foregroundMark x1="51000" y1="62400" x2="51000" y2="62400"/>
                        <a14:foregroundMark x1="42800" y1="64500" x2="48100" y2="67600"/>
                        <a14:foregroundMark x1="31400" y1="53600" x2="31400" y2="48100"/>
                      </a14:backgroundRemoval>
                    </a14:imgEffect>
                  </a14:imgLayer>
                </a14:imgProps>
              </a:ext>
            </a:extLst>
          </a:blip>
          <a:srcRect l="27964" t="29113" r="30754" b="28591"/>
          <a:stretch/>
        </p:blipFill>
        <p:spPr>
          <a:xfrm>
            <a:off x="302623" y="258222"/>
            <a:ext cx="2507661" cy="2605749"/>
          </a:xfrm>
          <a:prstGeom prst="rect">
            <a:avLst/>
          </a:prstGeom>
        </p:spPr>
      </p:pic>
      <p:pic>
        <p:nvPicPr>
          <p:cNvPr id="3" name="Picture 2">
            <a:extLst>
              <a:ext uri="{FF2B5EF4-FFF2-40B4-BE49-F238E27FC236}">
                <a16:creationId xmlns:a16="http://schemas.microsoft.com/office/drawing/2014/main" id="{F8EB64E3-4A97-BC4E-2735-E958CED415B5}"/>
              </a:ext>
            </a:extLst>
          </p:cNvPr>
          <p:cNvPicPr>
            <a:picLocks noChangeAspect="1"/>
          </p:cNvPicPr>
          <p:nvPr/>
        </p:nvPicPr>
        <p:blipFill>
          <a:blip r:embed="rId9"/>
          <a:stretch>
            <a:fillRect/>
          </a:stretch>
        </p:blipFill>
        <p:spPr>
          <a:xfrm>
            <a:off x="8721840" y="3998131"/>
            <a:ext cx="2985821" cy="2506814"/>
          </a:xfrm>
          <a:prstGeom prst="rect">
            <a:avLst/>
          </a:prstGeom>
        </p:spPr>
      </p:pic>
    </p:spTree>
    <p:extLst>
      <p:ext uri="{BB962C8B-B14F-4D97-AF65-F5344CB8AC3E}">
        <p14:creationId xmlns:p14="http://schemas.microsoft.com/office/powerpoint/2010/main" val="1026329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57132" y="2849577"/>
            <a:ext cx="6068070" cy="1029247"/>
          </a:xfrm>
        </p:spPr>
        <p:txBody>
          <a:bodyPr>
            <a:normAutofit/>
          </a:bodyPr>
          <a:lstStyle/>
          <a:p>
            <a:r>
              <a:rPr lang="en-GB">
                <a:latin typeface="Letter-join Print Plus 1"/>
                <a:cs typeface="Arial"/>
              </a:rPr>
              <a:t>Lunchtime offer</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8298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7AB4-8A5C-4FB8-D980-444869283D48}"/>
              </a:ext>
            </a:extLst>
          </p:cNvPr>
          <p:cNvSpPr>
            <a:spLocks noGrp="1"/>
          </p:cNvSpPr>
          <p:nvPr>
            <p:ph type="title"/>
          </p:nvPr>
        </p:nvSpPr>
        <p:spPr>
          <a:xfrm>
            <a:off x="252919" y="1123837"/>
            <a:ext cx="1322841" cy="4601183"/>
          </a:xfrm>
        </p:spPr>
        <p:txBody>
          <a:bodyPr/>
          <a:lstStyle/>
          <a:p>
            <a:r>
              <a:rPr lang="en-US">
                <a:latin typeface="Letter-join Print Plus 1"/>
              </a:rPr>
              <a:t>Lunchtime offer</a:t>
            </a:r>
          </a:p>
        </p:txBody>
      </p:sp>
      <p:pic>
        <p:nvPicPr>
          <p:cNvPr id="4" name="Picture 3">
            <a:extLst>
              <a:ext uri="{FF2B5EF4-FFF2-40B4-BE49-F238E27FC236}">
                <a16:creationId xmlns:a16="http://schemas.microsoft.com/office/drawing/2014/main" id="{95E92FF5-6B36-AF1F-A6E0-FE06E5189EC2}"/>
              </a:ext>
            </a:extLst>
          </p:cNvPr>
          <p:cNvPicPr>
            <a:picLocks noChangeAspect="1"/>
          </p:cNvPicPr>
          <p:nvPr/>
        </p:nvPicPr>
        <p:blipFill>
          <a:blip r:embed="rId3"/>
          <a:stretch>
            <a:fillRect/>
          </a:stretch>
        </p:blipFill>
        <p:spPr>
          <a:xfrm>
            <a:off x="2530415" y="448933"/>
            <a:ext cx="9158377" cy="5945757"/>
          </a:xfrm>
          <a:prstGeom prst="rect">
            <a:avLst/>
          </a:prstGeom>
        </p:spPr>
      </p:pic>
    </p:spTree>
    <p:extLst>
      <p:ext uri="{BB962C8B-B14F-4D97-AF65-F5344CB8AC3E}">
        <p14:creationId xmlns:p14="http://schemas.microsoft.com/office/powerpoint/2010/main" val="33094828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183-B5C2-F296-B768-40C55609598E}"/>
              </a:ext>
            </a:extLst>
          </p:cNvPr>
          <p:cNvSpPr>
            <a:spLocks noGrp="1"/>
          </p:cNvSpPr>
          <p:nvPr>
            <p:ph type="title"/>
          </p:nvPr>
        </p:nvSpPr>
        <p:spPr>
          <a:xfrm>
            <a:off x="240255" y="898591"/>
            <a:ext cx="2947482" cy="1294391"/>
          </a:xfrm>
        </p:spPr>
        <p:txBody>
          <a:bodyPr/>
          <a:lstStyle/>
          <a:p>
            <a:r>
              <a:rPr lang="en-US">
                <a:latin typeface="Letter-join Print Plus 1"/>
              </a:rPr>
              <a:t>Healthy lunch</a:t>
            </a:r>
          </a:p>
        </p:txBody>
      </p:sp>
      <p:pic>
        <p:nvPicPr>
          <p:cNvPr id="3" name="Picture 2" descr="Lunch Box Stock Illustrations – 42,931 Lunch Box Stock Illustrations,  Vectors &amp; Clipart - Dreamstime">
            <a:extLst>
              <a:ext uri="{FF2B5EF4-FFF2-40B4-BE49-F238E27FC236}">
                <a16:creationId xmlns:a16="http://schemas.microsoft.com/office/drawing/2014/main" id="{CBEC304B-E3BE-F8B7-AEEE-65D8C4E3CEAE}"/>
              </a:ext>
            </a:extLst>
          </p:cNvPr>
          <p:cNvPicPr>
            <a:picLocks noChangeAspect="1"/>
          </p:cNvPicPr>
          <p:nvPr/>
        </p:nvPicPr>
        <p:blipFill rotWithShape="1">
          <a:blip r:embed="rId3"/>
          <a:srcRect l="8129" t="8659" r="-189" b="18166"/>
          <a:stretch/>
        </p:blipFill>
        <p:spPr>
          <a:xfrm>
            <a:off x="10669132" y="180756"/>
            <a:ext cx="1522868" cy="1365030"/>
          </a:xfrm>
          <a:prstGeom prst="rect">
            <a:avLst/>
          </a:prstGeom>
        </p:spPr>
      </p:pic>
      <p:sp>
        <p:nvSpPr>
          <p:cNvPr id="6" name="TextBox 5">
            <a:extLst>
              <a:ext uri="{FF2B5EF4-FFF2-40B4-BE49-F238E27FC236}">
                <a16:creationId xmlns:a16="http://schemas.microsoft.com/office/drawing/2014/main" id="{ECC86D54-B171-3EAA-90E9-3AF9E0540339}"/>
              </a:ext>
            </a:extLst>
          </p:cNvPr>
          <p:cNvSpPr txBox="1"/>
          <p:nvPr/>
        </p:nvSpPr>
        <p:spPr>
          <a:xfrm>
            <a:off x="3376311" y="0"/>
            <a:ext cx="7480104"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u="sng">
                <a:solidFill>
                  <a:srgbClr val="00B050"/>
                </a:solidFill>
                <a:latin typeface="Letter-join Print Plus 1"/>
              </a:rPr>
              <a:t>Please:</a:t>
            </a:r>
          </a:p>
          <a:p>
            <a:pPr marL="342900" indent="-342900" algn="ctr">
              <a:buFont typeface="Arial"/>
              <a:buChar char="•"/>
            </a:pPr>
            <a:r>
              <a:rPr lang="en-US" sz="2400">
                <a:latin typeface="Letter-join Print Plus 1"/>
              </a:rPr>
              <a:t>Refrain from packing too much</a:t>
            </a:r>
          </a:p>
          <a:p>
            <a:pPr marL="342900" indent="-342900" algn="ctr">
              <a:buFont typeface="Arial"/>
              <a:buChar char="•"/>
            </a:pPr>
            <a:r>
              <a:rPr lang="en-US" sz="2400">
                <a:latin typeface="Letter-join Print Plus 1"/>
              </a:rPr>
              <a:t>Start with less and add more items if they are eating all the items that you send</a:t>
            </a:r>
          </a:p>
          <a:p>
            <a:pPr marL="342900" indent="-342900" algn="ctr">
              <a:buFont typeface="Arial"/>
              <a:buChar char="•"/>
            </a:pPr>
            <a:r>
              <a:rPr lang="en-US" sz="2400">
                <a:latin typeface="Letter-join Print Plus 1"/>
              </a:rPr>
              <a:t>Let us know if they continue to eat very little</a:t>
            </a:r>
          </a:p>
          <a:p>
            <a:pPr algn="ctr"/>
            <a:endParaRPr lang="en-US" sz="2400">
              <a:solidFill>
                <a:srgbClr val="000000"/>
              </a:solidFill>
              <a:latin typeface="Letter-join Print Plus 1"/>
            </a:endParaRPr>
          </a:p>
          <a:p>
            <a:pPr marL="342900" indent="-342900" algn="ctr">
              <a:buFont typeface="Arial"/>
              <a:buChar char="•"/>
            </a:pPr>
            <a:endParaRPr lang="en-US" sz="2400">
              <a:solidFill>
                <a:srgbClr val="000000"/>
              </a:solidFill>
              <a:latin typeface="Letter-join Print Plus 1"/>
            </a:endParaRPr>
          </a:p>
          <a:p>
            <a:pPr algn="ctr"/>
            <a:r>
              <a:rPr lang="en-US" sz="2400" b="1" u="sng">
                <a:solidFill>
                  <a:srgbClr val="FF0000"/>
                </a:solidFill>
                <a:latin typeface="Letter-join Print Plus 1"/>
              </a:rPr>
              <a:t>No</a:t>
            </a:r>
          </a:p>
          <a:p>
            <a:pPr marL="342900" indent="-342900" algn="ctr">
              <a:buFont typeface="Arial"/>
              <a:buChar char="•"/>
            </a:pPr>
            <a:r>
              <a:rPr lang="en-US" sz="2400">
                <a:latin typeface="Letter-join Print Plus 1"/>
              </a:rPr>
              <a:t>Fizzy drinks</a:t>
            </a:r>
          </a:p>
          <a:p>
            <a:pPr marL="342900" indent="-342900" algn="ctr">
              <a:buFont typeface="Arial"/>
              <a:buChar char="•"/>
            </a:pPr>
            <a:r>
              <a:rPr lang="en-US" sz="2400">
                <a:latin typeface="Letter-join Print Plus 1"/>
              </a:rPr>
              <a:t>Sweets </a:t>
            </a:r>
          </a:p>
          <a:p>
            <a:pPr marL="342900" indent="-342900" algn="ctr">
              <a:buFont typeface="Arial"/>
              <a:buChar char="•"/>
            </a:pPr>
            <a:r>
              <a:rPr lang="en-US" sz="2400">
                <a:latin typeface="Letter-join Print Plus 1"/>
              </a:rPr>
              <a:t>Chocolate bars </a:t>
            </a:r>
          </a:p>
          <a:p>
            <a:pPr marL="342900" indent="-342900" algn="ctr">
              <a:buFont typeface="Arial"/>
              <a:buChar char="•"/>
            </a:pPr>
            <a:r>
              <a:rPr lang="en-US" sz="2400">
                <a:latin typeface="Letter-join Print Plus 1"/>
              </a:rPr>
              <a:t>Nut products (including peanut butter and Nutella)</a:t>
            </a:r>
          </a:p>
        </p:txBody>
      </p:sp>
      <p:pic>
        <p:nvPicPr>
          <p:cNvPr id="5" name="Picture 4" descr="A collage of children in school uniforms&#10;&#10;Description automatically generated">
            <a:extLst>
              <a:ext uri="{FF2B5EF4-FFF2-40B4-BE49-F238E27FC236}">
                <a16:creationId xmlns:a16="http://schemas.microsoft.com/office/drawing/2014/main" id="{031ACECB-8FD0-81ED-0952-D29CD47B075C}"/>
              </a:ext>
            </a:extLst>
          </p:cNvPr>
          <p:cNvPicPr>
            <a:picLocks noChangeAspect="1"/>
          </p:cNvPicPr>
          <p:nvPr/>
        </p:nvPicPr>
        <p:blipFill rotWithShape="1">
          <a:blip r:embed="rId4"/>
          <a:srcRect l="-13" t="49927" r="76220" b="329"/>
          <a:stretch/>
        </p:blipFill>
        <p:spPr>
          <a:xfrm rot="-180000">
            <a:off x="305403" y="1925692"/>
            <a:ext cx="2246724" cy="1796707"/>
          </a:xfrm>
          <a:prstGeom prst="rect">
            <a:avLst/>
          </a:prstGeom>
        </p:spPr>
      </p:pic>
      <p:pic>
        <p:nvPicPr>
          <p:cNvPr id="7" name="Picture 6" descr="A collage of children in school uniforms&#10;&#10;Description automatically generated">
            <a:extLst>
              <a:ext uri="{FF2B5EF4-FFF2-40B4-BE49-F238E27FC236}">
                <a16:creationId xmlns:a16="http://schemas.microsoft.com/office/drawing/2014/main" id="{DFB174A8-BFE9-B1F8-AC88-960F6917621C}"/>
              </a:ext>
            </a:extLst>
          </p:cNvPr>
          <p:cNvPicPr>
            <a:picLocks noChangeAspect="1"/>
          </p:cNvPicPr>
          <p:nvPr/>
        </p:nvPicPr>
        <p:blipFill rotWithShape="1">
          <a:blip r:embed="rId4"/>
          <a:srcRect l="23573" r="49542" b="50478"/>
          <a:stretch/>
        </p:blipFill>
        <p:spPr>
          <a:xfrm>
            <a:off x="448562" y="4043002"/>
            <a:ext cx="2927749" cy="1916407"/>
          </a:xfrm>
          <a:prstGeom prst="rect">
            <a:avLst/>
          </a:prstGeom>
        </p:spPr>
      </p:pic>
      <p:pic>
        <p:nvPicPr>
          <p:cNvPr id="4" name="Picture 3" descr="Classic Fresh Fruit Bowl">
            <a:extLst>
              <a:ext uri="{FF2B5EF4-FFF2-40B4-BE49-F238E27FC236}">
                <a16:creationId xmlns:a16="http://schemas.microsoft.com/office/drawing/2014/main" id="{8A294709-3D61-8650-DB3F-73A83F066D2A}"/>
              </a:ext>
            </a:extLst>
          </p:cNvPr>
          <p:cNvPicPr>
            <a:picLocks noChangeAspect="1"/>
          </p:cNvPicPr>
          <p:nvPr/>
        </p:nvPicPr>
        <p:blipFill>
          <a:blip r:embed="rId5"/>
          <a:stretch>
            <a:fillRect/>
          </a:stretch>
        </p:blipFill>
        <p:spPr>
          <a:xfrm>
            <a:off x="3971068" y="4782393"/>
            <a:ext cx="2032690" cy="1698847"/>
          </a:xfrm>
          <a:prstGeom prst="rect">
            <a:avLst/>
          </a:prstGeom>
        </p:spPr>
      </p:pic>
      <p:pic>
        <p:nvPicPr>
          <p:cNvPr id="8" name="Picture 7" descr="Edinburgh school to ditch cartons of milk as part of pilot - Midlothian View">
            <a:extLst>
              <a:ext uri="{FF2B5EF4-FFF2-40B4-BE49-F238E27FC236}">
                <a16:creationId xmlns:a16="http://schemas.microsoft.com/office/drawing/2014/main" id="{A59AA47E-F970-DF42-6869-FC9720039D31}"/>
              </a:ext>
            </a:extLst>
          </p:cNvPr>
          <p:cNvPicPr>
            <a:picLocks noChangeAspect="1"/>
          </p:cNvPicPr>
          <p:nvPr/>
        </p:nvPicPr>
        <p:blipFill rotWithShape="1">
          <a:blip r:embed="rId6"/>
          <a:srcRect l="28796" r="27225" b="781"/>
          <a:stretch/>
        </p:blipFill>
        <p:spPr>
          <a:xfrm>
            <a:off x="6003758" y="4718956"/>
            <a:ext cx="1222888" cy="1825720"/>
          </a:xfrm>
          <a:prstGeom prst="rect">
            <a:avLst/>
          </a:prstGeom>
        </p:spPr>
      </p:pic>
      <p:sp>
        <p:nvSpPr>
          <p:cNvPr id="9" name="TextBox 8">
            <a:extLst>
              <a:ext uri="{FF2B5EF4-FFF2-40B4-BE49-F238E27FC236}">
                <a16:creationId xmlns:a16="http://schemas.microsoft.com/office/drawing/2014/main" id="{41A93C48-B31D-8B59-A8E3-4C37BEC5CD84}"/>
              </a:ext>
            </a:extLst>
          </p:cNvPr>
          <p:cNvSpPr txBox="1"/>
          <p:nvPr/>
        </p:nvSpPr>
        <p:spPr>
          <a:xfrm>
            <a:off x="7226646" y="5598081"/>
            <a:ext cx="437179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Letter-join Print Plus 1"/>
              </a:rPr>
              <a:t>Daily fruit and milk accessible throughout the day</a:t>
            </a:r>
            <a:endParaRPr lang="en-US"/>
          </a:p>
        </p:txBody>
      </p:sp>
    </p:spTree>
    <p:extLst>
      <p:ext uri="{BB962C8B-B14F-4D97-AF65-F5344CB8AC3E}">
        <p14:creationId xmlns:p14="http://schemas.microsoft.com/office/powerpoint/2010/main" val="11674942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158966" y="1464880"/>
            <a:ext cx="6068070" cy="2740152"/>
          </a:xfrm>
        </p:spPr>
        <p:txBody>
          <a:bodyPr>
            <a:normAutofit/>
          </a:bodyPr>
          <a:lstStyle/>
          <a:p>
            <a:pPr>
              <a:lnSpc>
                <a:spcPct val="150000"/>
              </a:lnSpc>
            </a:pPr>
            <a:r>
              <a:rPr lang="en-GB" sz="6600">
                <a:latin typeface="Letter-join Print Plus 1"/>
                <a:cs typeface="Arial"/>
              </a:rPr>
              <a:t>Uniform</a:t>
            </a:r>
            <a:endParaRPr lang="en-GB">
              <a:latin typeface="Letter-join Print Plus 1"/>
              <a:cs typeface="Arial" panose="020B0604020202020204" pitchFamily="34" charset="0"/>
            </a:endParaRP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7039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lage of a sweater&#10;&#10;Description automatically generated">
            <a:extLst>
              <a:ext uri="{FF2B5EF4-FFF2-40B4-BE49-F238E27FC236}">
                <a16:creationId xmlns:a16="http://schemas.microsoft.com/office/drawing/2014/main" id="{31BC9688-2FBA-B3F6-1144-6C5D395D987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57481" t="7427" r="2134" b="2652"/>
          <a:stretch/>
        </p:blipFill>
        <p:spPr>
          <a:xfrm>
            <a:off x="198669" y="3427752"/>
            <a:ext cx="2262150" cy="2636968"/>
          </a:xfrm>
          <a:prstGeom prst="rect">
            <a:avLst/>
          </a:prstGeom>
        </p:spPr>
      </p:pic>
      <p:pic>
        <p:nvPicPr>
          <p:cNvPr id="3" name="Picture 2" descr="A collage of black sweaters&#10;&#10;Description automatically generated">
            <a:extLst>
              <a:ext uri="{FF2B5EF4-FFF2-40B4-BE49-F238E27FC236}">
                <a16:creationId xmlns:a16="http://schemas.microsoft.com/office/drawing/2014/main" id="{1145DD0A-E30F-BFFB-3A2C-5BD4CB71911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5139" t="7417" r="49192" b="3069"/>
          <a:stretch/>
        </p:blipFill>
        <p:spPr>
          <a:xfrm>
            <a:off x="158013" y="250635"/>
            <a:ext cx="2323129" cy="2637012"/>
          </a:xfrm>
          <a:prstGeom prst="rect">
            <a:avLst/>
          </a:prstGeom>
        </p:spPr>
      </p:pic>
      <p:sp>
        <p:nvSpPr>
          <p:cNvPr id="4" name="TextBox 3">
            <a:extLst>
              <a:ext uri="{FF2B5EF4-FFF2-40B4-BE49-F238E27FC236}">
                <a16:creationId xmlns:a16="http://schemas.microsoft.com/office/drawing/2014/main" id="{FA243EC9-1CAF-2E80-9A3C-D2E77DAF69DF}"/>
              </a:ext>
            </a:extLst>
          </p:cNvPr>
          <p:cNvSpPr txBox="1"/>
          <p:nvPr/>
        </p:nvSpPr>
        <p:spPr>
          <a:xfrm>
            <a:off x="150796" y="6167756"/>
            <a:ext cx="420286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latin typeface="Letter-join Print Plus 1"/>
                <a:hlinkClick r:id="rId7"/>
              </a:rPr>
              <a:t>www.smartyschoolwear.co.uk</a:t>
            </a:r>
            <a:r>
              <a:rPr lang="en-US" sz="2800">
                <a:latin typeface="Letter-join Print Plus 1"/>
              </a:rPr>
              <a:t> </a:t>
            </a:r>
            <a:endParaRPr lang="en-US">
              <a:latin typeface="Letter-join Print Plus 1"/>
            </a:endParaRPr>
          </a:p>
        </p:txBody>
      </p:sp>
      <p:pic>
        <p:nvPicPr>
          <p:cNvPr id="7" name="Picture 6" descr="A child standing in a doorway&#10;&#10;Description automatically generated">
            <a:extLst>
              <a:ext uri="{FF2B5EF4-FFF2-40B4-BE49-F238E27FC236}">
                <a16:creationId xmlns:a16="http://schemas.microsoft.com/office/drawing/2014/main" id="{21DB1E7E-BF36-762E-5912-5C74C0AFFFA6}"/>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10000" b="90000" l="10000" r="90000"/>
                    </a14:imgEffect>
                  </a14:imgLayer>
                </a14:imgProps>
              </a:ext>
            </a:extLst>
          </a:blip>
          <a:srcRect l="26348" r="29692" b="-210"/>
          <a:stretch/>
        </p:blipFill>
        <p:spPr>
          <a:xfrm>
            <a:off x="4930196" y="505"/>
            <a:ext cx="2190699" cy="6642118"/>
          </a:xfrm>
          <a:prstGeom prst="rect">
            <a:avLst/>
          </a:prstGeom>
        </p:spPr>
      </p:pic>
      <p:pic>
        <p:nvPicPr>
          <p:cNvPr id="8" name="Picture 7" descr="A child standing in a room&#10;&#10;Description automatically generated">
            <a:extLst>
              <a:ext uri="{FF2B5EF4-FFF2-40B4-BE49-F238E27FC236}">
                <a16:creationId xmlns:a16="http://schemas.microsoft.com/office/drawing/2014/main" id="{6F1276D6-B788-1B5C-98F5-D282358C4B9E}"/>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10000" b="90000" l="10000" r="90000"/>
                    </a14:imgEffect>
                  </a14:imgLayer>
                </a14:imgProps>
              </a:ext>
            </a:extLst>
          </a:blip>
          <a:srcRect l="28904" t="5672" r="32213" b="-210"/>
          <a:stretch/>
        </p:blipFill>
        <p:spPr>
          <a:xfrm>
            <a:off x="3044031" y="118046"/>
            <a:ext cx="1894098" cy="5948672"/>
          </a:xfrm>
          <a:prstGeom prst="rect">
            <a:avLst/>
          </a:prstGeom>
        </p:spPr>
      </p:pic>
      <p:pic>
        <p:nvPicPr>
          <p:cNvPr id="5" name="Picture 4" descr="A child wearing a white shirt and blue shorts&#10;&#10;Description automatically generated">
            <a:extLst>
              <a:ext uri="{FF2B5EF4-FFF2-40B4-BE49-F238E27FC236}">
                <a16:creationId xmlns:a16="http://schemas.microsoft.com/office/drawing/2014/main" id="{CD35D32D-1604-28F7-24EF-F4C4489F59F5}"/>
              </a:ext>
            </a:extLst>
          </p:cNvPr>
          <p:cNvPicPr>
            <a:picLocks noChangeAspect="1"/>
          </p:cNvPicPr>
          <p:nvPr/>
        </p:nvPicPr>
        <p:blipFill>
          <a:blip r:embed="rId12"/>
          <a:stretch>
            <a:fillRect/>
          </a:stretch>
        </p:blipFill>
        <p:spPr>
          <a:xfrm>
            <a:off x="9919119" y="2400479"/>
            <a:ext cx="2173498" cy="4328664"/>
          </a:xfrm>
          <a:prstGeom prst="rect">
            <a:avLst/>
          </a:prstGeom>
        </p:spPr>
      </p:pic>
      <p:pic>
        <p:nvPicPr>
          <p:cNvPr id="6" name="Picture 5" descr="Kids' Warm Brushed Jersey Jogging Bottoms - Navy DOMYOS | Decathlon">
            <a:extLst>
              <a:ext uri="{FF2B5EF4-FFF2-40B4-BE49-F238E27FC236}">
                <a16:creationId xmlns:a16="http://schemas.microsoft.com/office/drawing/2014/main" id="{E8D320C8-81B4-7869-C63B-073BC9A818D5}"/>
              </a:ext>
            </a:extLst>
          </p:cNvPr>
          <p:cNvPicPr>
            <a:picLocks noChangeAspect="1"/>
          </p:cNvPicPr>
          <p:nvPr/>
        </p:nvPicPr>
        <p:blipFill rotWithShape="1">
          <a:blip r:embed="rId13"/>
          <a:srcRect l="38743" r="24607" b="1230"/>
          <a:stretch/>
        </p:blipFill>
        <p:spPr>
          <a:xfrm>
            <a:off x="7499231" y="245853"/>
            <a:ext cx="2414346" cy="6476332"/>
          </a:xfrm>
          <a:prstGeom prst="rect">
            <a:avLst/>
          </a:prstGeom>
        </p:spPr>
      </p:pic>
      <p:sp>
        <p:nvSpPr>
          <p:cNvPr id="9" name="TextBox 8">
            <a:extLst>
              <a:ext uri="{FF2B5EF4-FFF2-40B4-BE49-F238E27FC236}">
                <a16:creationId xmlns:a16="http://schemas.microsoft.com/office/drawing/2014/main" id="{AA3BF7D9-4CA4-A162-AB5E-9E9BF25E9485}"/>
              </a:ext>
            </a:extLst>
          </p:cNvPr>
          <p:cNvSpPr txBox="1"/>
          <p:nvPr/>
        </p:nvSpPr>
        <p:spPr>
          <a:xfrm>
            <a:off x="10927961" y="-15757"/>
            <a:ext cx="116465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solidFill>
                  <a:srgbClr val="FF0000"/>
                </a:solidFill>
                <a:latin typeface="Letter-join Print Plus 1"/>
              </a:rPr>
              <a:t>named</a:t>
            </a:r>
            <a:endParaRPr lang="en-US">
              <a:solidFill>
                <a:srgbClr val="FF0000"/>
              </a:solidFill>
              <a:latin typeface="Letter-join Print Plus 1"/>
            </a:endParaRPr>
          </a:p>
        </p:txBody>
      </p:sp>
    </p:spTree>
    <p:extLst>
      <p:ext uri="{BB962C8B-B14F-4D97-AF65-F5344CB8AC3E}">
        <p14:creationId xmlns:p14="http://schemas.microsoft.com/office/powerpoint/2010/main" val="7056484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remium PSD | Illustration of a baby hooded coat">
            <a:extLst>
              <a:ext uri="{FF2B5EF4-FFF2-40B4-BE49-F238E27FC236}">
                <a16:creationId xmlns:a16="http://schemas.microsoft.com/office/drawing/2014/main" id="{C07CEC81-E67A-12F1-8364-AFD6B700052E}"/>
              </a:ext>
            </a:extLst>
          </p:cNvPr>
          <p:cNvPicPr>
            <a:picLocks noChangeAspect="1"/>
          </p:cNvPicPr>
          <p:nvPr/>
        </p:nvPicPr>
        <p:blipFill>
          <a:blip r:embed="rId3"/>
          <a:stretch>
            <a:fillRect/>
          </a:stretch>
        </p:blipFill>
        <p:spPr>
          <a:xfrm>
            <a:off x="9654907" y="144711"/>
            <a:ext cx="2246523" cy="2547422"/>
          </a:xfrm>
          <a:prstGeom prst="rect">
            <a:avLst/>
          </a:prstGeom>
        </p:spPr>
      </p:pic>
      <p:sp>
        <p:nvSpPr>
          <p:cNvPr id="7" name="Title 1">
            <a:extLst>
              <a:ext uri="{FF2B5EF4-FFF2-40B4-BE49-F238E27FC236}">
                <a16:creationId xmlns:a16="http://schemas.microsoft.com/office/drawing/2014/main" id="{378A8514-3A3A-E431-8823-08CA12FAAA4C}"/>
              </a:ext>
            </a:extLst>
          </p:cNvPr>
          <p:cNvSpPr>
            <a:spLocks noGrp="1"/>
          </p:cNvSpPr>
          <p:nvPr>
            <p:ph type="title"/>
          </p:nvPr>
        </p:nvSpPr>
        <p:spPr>
          <a:xfrm>
            <a:off x="109146" y="1123837"/>
            <a:ext cx="3235028" cy="4601183"/>
          </a:xfrm>
        </p:spPr>
        <p:txBody>
          <a:bodyPr>
            <a:normAutofit/>
          </a:bodyPr>
          <a:lstStyle/>
          <a:p>
            <a:r>
              <a:rPr lang="en-GB" sz="4400">
                <a:latin typeface="Letter-join Print Plus 1"/>
              </a:rPr>
              <a:t>Please remember...</a:t>
            </a:r>
          </a:p>
        </p:txBody>
      </p:sp>
      <p:pic>
        <p:nvPicPr>
          <p:cNvPr id="8" name="Picture 7" descr="Girls Velcro Strap School Shoes">
            <a:extLst>
              <a:ext uri="{FF2B5EF4-FFF2-40B4-BE49-F238E27FC236}">
                <a16:creationId xmlns:a16="http://schemas.microsoft.com/office/drawing/2014/main" id="{48D82030-1DA8-90D6-6029-A56FCE2CC0B7}"/>
              </a:ext>
            </a:extLst>
          </p:cNvPr>
          <p:cNvPicPr>
            <a:picLocks noChangeAspect="1"/>
          </p:cNvPicPr>
          <p:nvPr/>
        </p:nvPicPr>
        <p:blipFill>
          <a:blip r:embed="rId4"/>
          <a:stretch>
            <a:fillRect/>
          </a:stretch>
        </p:blipFill>
        <p:spPr>
          <a:xfrm>
            <a:off x="9002270" y="2870912"/>
            <a:ext cx="2743199" cy="1583871"/>
          </a:xfrm>
          <a:prstGeom prst="rect">
            <a:avLst/>
          </a:prstGeom>
        </p:spPr>
      </p:pic>
      <p:pic>
        <p:nvPicPr>
          <p:cNvPr id="9" name="Picture 8" descr="Dark Blue Recycled Drawstring Bag">
            <a:extLst>
              <a:ext uri="{FF2B5EF4-FFF2-40B4-BE49-F238E27FC236}">
                <a16:creationId xmlns:a16="http://schemas.microsoft.com/office/drawing/2014/main" id="{D44C197D-8980-3E71-F7D7-D85EAF81DCCA}"/>
              </a:ext>
            </a:extLst>
          </p:cNvPr>
          <p:cNvPicPr>
            <a:picLocks noChangeAspect="1"/>
          </p:cNvPicPr>
          <p:nvPr/>
        </p:nvPicPr>
        <p:blipFill>
          <a:blip r:embed="rId5"/>
          <a:stretch>
            <a:fillRect/>
          </a:stretch>
        </p:blipFill>
        <p:spPr>
          <a:xfrm>
            <a:off x="3641075" y="196355"/>
            <a:ext cx="2743199" cy="2425772"/>
          </a:xfrm>
          <a:prstGeom prst="rect">
            <a:avLst/>
          </a:prstGeom>
        </p:spPr>
      </p:pic>
      <p:pic>
        <p:nvPicPr>
          <p:cNvPr id="10" name="Picture 9" descr="Khaki Green | Colour-Changing Kids Wellies">
            <a:extLst>
              <a:ext uri="{FF2B5EF4-FFF2-40B4-BE49-F238E27FC236}">
                <a16:creationId xmlns:a16="http://schemas.microsoft.com/office/drawing/2014/main" id="{F5DEFBF5-33F2-B169-9D31-6FD16A2C6220}"/>
              </a:ext>
            </a:extLst>
          </p:cNvPr>
          <p:cNvPicPr>
            <a:picLocks noChangeAspect="1"/>
          </p:cNvPicPr>
          <p:nvPr/>
        </p:nvPicPr>
        <p:blipFill>
          <a:blip r:embed="rId6"/>
          <a:stretch>
            <a:fillRect/>
          </a:stretch>
        </p:blipFill>
        <p:spPr>
          <a:xfrm>
            <a:off x="6605290" y="4543498"/>
            <a:ext cx="2210719" cy="2091369"/>
          </a:xfrm>
          <a:prstGeom prst="rect">
            <a:avLst/>
          </a:prstGeom>
        </p:spPr>
      </p:pic>
      <p:pic>
        <p:nvPicPr>
          <p:cNvPr id="11" name="Picture 10" descr="A blue bag with white stripes&#10;&#10;Description automatically generated">
            <a:extLst>
              <a:ext uri="{FF2B5EF4-FFF2-40B4-BE49-F238E27FC236}">
                <a16:creationId xmlns:a16="http://schemas.microsoft.com/office/drawing/2014/main" id="{FDC6BE2C-0E6C-C7E5-9B42-0398964DB704}"/>
              </a:ext>
            </a:extLst>
          </p:cNvPr>
          <p:cNvPicPr>
            <a:picLocks noChangeAspect="1"/>
          </p:cNvPicPr>
          <p:nvPr/>
        </p:nvPicPr>
        <p:blipFill>
          <a:blip r:embed="rId7"/>
          <a:stretch>
            <a:fillRect/>
          </a:stretch>
        </p:blipFill>
        <p:spPr>
          <a:xfrm>
            <a:off x="6844298" y="201562"/>
            <a:ext cx="2243770" cy="2043974"/>
          </a:xfrm>
          <a:prstGeom prst="rect">
            <a:avLst/>
          </a:prstGeom>
        </p:spPr>
      </p:pic>
      <p:pic>
        <p:nvPicPr>
          <p:cNvPr id="12" name="Picture 11" descr="Liewood Amelia Sun Hat - Papaya / Pale Tuscany Rose | Liewood | Snugg Kids">
            <a:extLst>
              <a:ext uri="{FF2B5EF4-FFF2-40B4-BE49-F238E27FC236}">
                <a16:creationId xmlns:a16="http://schemas.microsoft.com/office/drawing/2014/main" id="{4A3A5F3A-7485-3FF3-A20F-016384DF6BF8}"/>
              </a:ext>
            </a:extLst>
          </p:cNvPr>
          <p:cNvPicPr>
            <a:picLocks noChangeAspect="1"/>
          </p:cNvPicPr>
          <p:nvPr/>
        </p:nvPicPr>
        <p:blipFill rotWithShape="1">
          <a:blip r:embed="rId8"/>
          <a:srcRect l="234" t="20232" r="-26" b="17766"/>
          <a:stretch/>
        </p:blipFill>
        <p:spPr>
          <a:xfrm>
            <a:off x="5376754" y="2736631"/>
            <a:ext cx="2737495" cy="1700827"/>
          </a:xfrm>
          <a:prstGeom prst="rect">
            <a:avLst/>
          </a:prstGeom>
        </p:spPr>
      </p:pic>
      <p:pic>
        <p:nvPicPr>
          <p:cNvPr id="2" name="Picture 1" descr="Best Kids' Water Bottles: Most Durable, Leakproof And Easy To Clean - Which?">
            <a:extLst>
              <a:ext uri="{FF2B5EF4-FFF2-40B4-BE49-F238E27FC236}">
                <a16:creationId xmlns:a16="http://schemas.microsoft.com/office/drawing/2014/main" id="{C15AA7AC-BDEA-577E-37FB-1838F13E422C}"/>
              </a:ext>
            </a:extLst>
          </p:cNvPr>
          <p:cNvPicPr>
            <a:picLocks noChangeAspect="1"/>
          </p:cNvPicPr>
          <p:nvPr/>
        </p:nvPicPr>
        <p:blipFill rotWithShape="1">
          <a:blip r:embed="rId9"/>
          <a:srcRect l="38668" r="33419" b="-256"/>
          <a:stretch/>
        </p:blipFill>
        <p:spPr>
          <a:xfrm>
            <a:off x="3720680" y="3887547"/>
            <a:ext cx="1507336" cy="2749144"/>
          </a:xfrm>
          <a:prstGeom prst="rect">
            <a:avLst/>
          </a:prstGeom>
        </p:spPr>
      </p:pic>
      <p:pic>
        <p:nvPicPr>
          <p:cNvPr id="3" name="Picture 2" descr="Aolcev Fidget Spinner Hand Spinner Fidget Toy Stainless Steel ...">
            <a:extLst>
              <a:ext uri="{FF2B5EF4-FFF2-40B4-BE49-F238E27FC236}">
                <a16:creationId xmlns:a16="http://schemas.microsoft.com/office/drawing/2014/main" id="{4937334B-CB80-9507-09E2-DFA82B7B79ED}"/>
              </a:ext>
            </a:extLst>
          </p:cNvPr>
          <p:cNvPicPr>
            <a:picLocks noChangeAspect="1"/>
          </p:cNvPicPr>
          <p:nvPr/>
        </p:nvPicPr>
        <p:blipFill rotWithShape="1">
          <a:blip r:embed="rId10"/>
          <a:srcRect t="949" b="21035"/>
          <a:stretch/>
        </p:blipFill>
        <p:spPr>
          <a:xfrm>
            <a:off x="10082004" y="5375999"/>
            <a:ext cx="1563650" cy="1258059"/>
          </a:xfrm>
          <a:prstGeom prst="rect">
            <a:avLst/>
          </a:prstGeom>
        </p:spPr>
      </p:pic>
      <p:pic>
        <p:nvPicPr>
          <p:cNvPr id="4" name="Graphic 3" descr="Close with solid fill">
            <a:extLst>
              <a:ext uri="{FF2B5EF4-FFF2-40B4-BE49-F238E27FC236}">
                <a16:creationId xmlns:a16="http://schemas.microsoft.com/office/drawing/2014/main" id="{85FE2B64-DEF8-438F-89D7-0A5EED976F9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980762" y="5070894"/>
            <a:ext cx="1575758" cy="1590135"/>
          </a:xfrm>
          <a:prstGeom prst="rect">
            <a:avLst/>
          </a:prstGeom>
        </p:spPr>
      </p:pic>
      <p:sp>
        <p:nvSpPr>
          <p:cNvPr id="6" name="TextBox 5">
            <a:extLst>
              <a:ext uri="{FF2B5EF4-FFF2-40B4-BE49-F238E27FC236}">
                <a16:creationId xmlns:a16="http://schemas.microsoft.com/office/drawing/2014/main" id="{D76166A1-012F-D810-F098-E8DE15211E31}"/>
              </a:ext>
            </a:extLst>
          </p:cNvPr>
          <p:cNvSpPr txBox="1"/>
          <p:nvPr/>
        </p:nvSpPr>
        <p:spPr>
          <a:xfrm>
            <a:off x="267982" y="6137809"/>
            <a:ext cx="116465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solidFill>
                  <a:srgbClr val="FF0000"/>
                </a:solidFill>
                <a:latin typeface="Letter-join Print Plus 1"/>
              </a:rPr>
              <a:t>named</a:t>
            </a:r>
            <a:endParaRPr lang="en-US">
              <a:solidFill>
                <a:srgbClr val="FF0000"/>
              </a:solidFill>
              <a:latin typeface="Letter-join Print Plus 1"/>
            </a:endParaRPr>
          </a:p>
        </p:txBody>
      </p:sp>
    </p:spTree>
    <p:extLst>
      <p:ext uri="{BB962C8B-B14F-4D97-AF65-F5344CB8AC3E}">
        <p14:creationId xmlns:p14="http://schemas.microsoft.com/office/powerpoint/2010/main" val="5183605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158966" y="1464880"/>
            <a:ext cx="6068070" cy="2740152"/>
          </a:xfrm>
        </p:spPr>
        <p:txBody>
          <a:bodyPr>
            <a:normAutofit/>
          </a:bodyPr>
          <a:lstStyle/>
          <a:p>
            <a:pPr>
              <a:lnSpc>
                <a:spcPct val="150000"/>
              </a:lnSpc>
            </a:pPr>
            <a:r>
              <a:rPr lang="en-GB" sz="6600">
                <a:latin typeface="Letter-join Print Plus 1"/>
                <a:cs typeface="Arial"/>
              </a:rPr>
              <a:t>Dates</a:t>
            </a:r>
            <a:endParaRPr lang="en-GB">
              <a:latin typeface="Letter-join Print Plus 1"/>
              <a:cs typeface="Arial" panose="020B0604020202020204" pitchFamily="34" charset="0"/>
            </a:endParaRP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03124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112639172"/>
              </p:ext>
            </p:extLst>
          </p:nvPr>
        </p:nvGraphicFramePr>
        <p:xfrm>
          <a:off x="3767947" y="444351"/>
          <a:ext cx="7914716" cy="6235500"/>
        </p:xfrm>
        <a:graphic>
          <a:graphicData uri="http://schemas.openxmlformats.org/drawingml/2006/table">
            <a:tbl>
              <a:tblPr firstRow="1" bandRow="1">
                <a:tableStyleId>{5C22544A-7EE6-4342-B048-85BDC9FD1C3A}</a:tableStyleId>
              </a:tblPr>
              <a:tblGrid>
                <a:gridCol w="4309259">
                  <a:extLst>
                    <a:ext uri="{9D8B030D-6E8A-4147-A177-3AD203B41FA5}">
                      <a16:colId xmlns:a16="http://schemas.microsoft.com/office/drawing/2014/main" val="1764088753"/>
                    </a:ext>
                  </a:extLst>
                </a:gridCol>
                <a:gridCol w="3605457">
                  <a:extLst>
                    <a:ext uri="{9D8B030D-6E8A-4147-A177-3AD203B41FA5}">
                      <a16:colId xmlns:a16="http://schemas.microsoft.com/office/drawing/2014/main" val="1305078934"/>
                    </a:ext>
                  </a:extLst>
                </a:gridCol>
              </a:tblGrid>
              <a:tr h="383340">
                <a:tc>
                  <a:txBody>
                    <a:bodyPr/>
                    <a:lstStyle/>
                    <a:p>
                      <a:pPr algn="ctr"/>
                      <a:r>
                        <a:rPr lang="en-GB">
                          <a:latin typeface="Letter-join Print Plus 1"/>
                        </a:rPr>
                        <a:t>Date</a:t>
                      </a:r>
                    </a:p>
                  </a:txBody>
                  <a:tcPr/>
                </a:tc>
                <a:tc>
                  <a:txBody>
                    <a:bodyPr/>
                    <a:lstStyle/>
                    <a:p>
                      <a:pPr algn="ctr"/>
                      <a:r>
                        <a:rPr lang="en-GB">
                          <a:latin typeface="Letter-join Print Plus 1"/>
                        </a:rPr>
                        <a:t>What? </a:t>
                      </a:r>
                    </a:p>
                  </a:txBody>
                  <a:tcPr/>
                </a:tc>
                <a:extLst>
                  <a:ext uri="{0D108BD9-81ED-4DB2-BD59-A6C34878D82A}">
                    <a16:rowId xmlns:a16="http://schemas.microsoft.com/office/drawing/2014/main" val="243438664"/>
                  </a:ext>
                </a:extLst>
              </a:tr>
              <a:tr h="661656">
                <a:tc>
                  <a:txBody>
                    <a:bodyPr/>
                    <a:lstStyle/>
                    <a:p>
                      <a:pPr lvl="0">
                        <a:buNone/>
                      </a:pPr>
                      <a:r>
                        <a:rPr lang="en-GB" sz="2400" b="0" baseline="0">
                          <a:latin typeface="Letter-join Print Plus 1"/>
                        </a:rPr>
                        <a:t>Thursday 3</a:t>
                      </a:r>
                      <a:r>
                        <a:rPr lang="en-GB" sz="2400" b="0" baseline="30000">
                          <a:latin typeface="Letter-join Print Plus 1"/>
                        </a:rPr>
                        <a:t>rd</a:t>
                      </a:r>
                      <a:r>
                        <a:rPr lang="en-GB" sz="2400" b="0" baseline="0">
                          <a:latin typeface="Letter-join Print Plus 1"/>
                        </a:rPr>
                        <a:t> September</a:t>
                      </a:r>
                    </a:p>
                    <a:p>
                      <a:pPr lvl="0">
                        <a:buNone/>
                      </a:pPr>
                      <a:endParaRPr lang="en-GB" sz="2400" b="0" baseline="0">
                        <a:latin typeface="Letter-join Print Plus 1"/>
                      </a:endParaRPr>
                    </a:p>
                    <a:p>
                      <a:pPr lvl="0">
                        <a:buNone/>
                      </a:pPr>
                      <a:r>
                        <a:rPr lang="en-GB" sz="2400" b="0" baseline="0">
                          <a:latin typeface="Letter-join Print Plus 1"/>
                        </a:rPr>
                        <a:t>Friday 4</a:t>
                      </a:r>
                      <a:r>
                        <a:rPr lang="en-GB" sz="2400" b="0" baseline="30000">
                          <a:latin typeface="Letter-join Print Plus 1"/>
                        </a:rPr>
                        <a:t>th</a:t>
                      </a:r>
                      <a:r>
                        <a:rPr lang="en-GB" sz="2400" b="0" baseline="0">
                          <a:latin typeface="Letter-join Print Plus 1"/>
                        </a:rPr>
                        <a:t> September </a:t>
                      </a:r>
                    </a:p>
                    <a:p>
                      <a:pPr lvl="0">
                        <a:buNone/>
                      </a:pPr>
                      <a:endParaRPr lang="en-GB" sz="2400" b="0" baseline="0">
                        <a:latin typeface="Letter-join Print Plus 1"/>
                      </a:endParaRPr>
                    </a:p>
                  </a:txBody>
                  <a:tcPr/>
                </a:tc>
                <a:tc>
                  <a:txBody>
                    <a:bodyPr/>
                    <a:lstStyle/>
                    <a:p>
                      <a:pPr lvl="0" algn="l">
                        <a:lnSpc>
                          <a:spcPct val="100000"/>
                        </a:lnSpc>
                        <a:spcBef>
                          <a:spcPts val="0"/>
                        </a:spcBef>
                        <a:spcAft>
                          <a:spcPts val="0"/>
                        </a:spcAft>
                        <a:buNone/>
                      </a:pPr>
                      <a:r>
                        <a:rPr lang="en-US" sz="2400" b="0">
                          <a:latin typeface="Letter-join Print Plus 1"/>
                        </a:rPr>
                        <a:t>8:40am – 11:30am </a:t>
                      </a:r>
                    </a:p>
                  </a:txBody>
                  <a:tcPr/>
                </a:tc>
                <a:extLst>
                  <a:ext uri="{0D108BD9-81ED-4DB2-BD59-A6C34878D82A}">
                    <a16:rowId xmlns:a16="http://schemas.microsoft.com/office/drawing/2014/main" val="1492630603"/>
                  </a:ext>
                </a:extLst>
              </a:tr>
              <a:tr h="661656">
                <a:tc>
                  <a:txBody>
                    <a:bodyPr/>
                    <a:lstStyle/>
                    <a:p>
                      <a:pPr lvl="0">
                        <a:buNone/>
                      </a:pPr>
                      <a:r>
                        <a:rPr lang="en-GB" sz="2400" b="0" baseline="0">
                          <a:latin typeface="Letter-join Print Plus 1"/>
                        </a:rPr>
                        <a:t>Monday 7</a:t>
                      </a:r>
                      <a:r>
                        <a:rPr lang="en-GB" sz="2400" b="0" baseline="30000">
                          <a:latin typeface="Letter-join Print Plus 1"/>
                        </a:rPr>
                        <a:t>th</a:t>
                      </a:r>
                      <a:r>
                        <a:rPr lang="en-GB" sz="2400" b="0" baseline="0">
                          <a:latin typeface="Letter-join Print Plus 1"/>
                        </a:rPr>
                        <a:t> September</a:t>
                      </a:r>
                    </a:p>
                    <a:p>
                      <a:pPr lvl="0">
                        <a:buNone/>
                      </a:pPr>
                      <a:endParaRPr lang="en-GB" sz="2400" b="0" baseline="0">
                        <a:latin typeface="Letter-join Print Plus 1"/>
                      </a:endParaRPr>
                    </a:p>
                    <a:p>
                      <a:pPr lvl="0">
                        <a:buNone/>
                      </a:pPr>
                      <a:r>
                        <a:rPr lang="en-GB" sz="2400" b="0" baseline="0">
                          <a:latin typeface="Letter-join Print Plus 1"/>
                        </a:rPr>
                        <a:t>Tuesday 8</a:t>
                      </a:r>
                      <a:r>
                        <a:rPr lang="en-GB" sz="2400" b="0" baseline="30000">
                          <a:latin typeface="Letter-join Print Plus 1"/>
                        </a:rPr>
                        <a:t>th</a:t>
                      </a:r>
                      <a:r>
                        <a:rPr lang="en-GB" sz="2400" b="0" baseline="0">
                          <a:latin typeface="Letter-join Print Plus 1"/>
                        </a:rPr>
                        <a:t> September </a:t>
                      </a:r>
                    </a:p>
                    <a:p>
                      <a:pPr lvl="0">
                        <a:buNone/>
                      </a:pPr>
                      <a:endParaRPr lang="en-GB" sz="2400" b="0" baseline="0">
                        <a:latin typeface="Letter-join Print Plus 1"/>
                      </a:endParaRPr>
                    </a:p>
                  </a:txBody>
                  <a:tcPr/>
                </a:tc>
                <a:tc>
                  <a:txBody>
                    <a:bodyPr/>
                    <a:lstStyle/>
                    <a:p>
                      <a:pPr lvl="0">
                        <a:buNone/>
                      </a:pPr>
                      <a:r>
                        <a:rPr lang="en-GB" sz="2400" b="0">
                          <a:latin typeface="Letter-join Print Plus 1"/>
                        </a:rPr>
                        <a:t>8:40am – 12:30am</a:t>
                      </a:r>
                    </a:p>
                    <a:p>
                      <a:pPr lvl="0">
                        <a:buNone/>
                      </a:pPr>
                      <a:endParaRPr lang="en-GB" sz="2400" b="0">
                        <a:latin typeface="Letter-join Print Plus 1"/>
                      </a:endParaRPr>
                    </a:p>
                    <a:p>
                      <a:pPr lvl="0">
                        <a:buNone/>
                      </a:pPr>
                      <a:r>
                        <a:rPr lang="en-GB" sz="2400" b="0">
                          <a:latin typeface="Letter-join Print Plus 1"/>
                        </a:rPr>
                        <a:t>(children stay for lunch)</a:t>
                      </a:r>
                    </a:p>
                  </a:txBody>
                  <a:tcPr/>
                </a:tc>
                <a:extLst>
                  <a:ext uri="{0D108BD9-81ED-4DB2-BD59-A6C34878D82A}">
                    <a16:rowId xmlns:a16="http://schemas.microsoft.com/office/drawing/2014/main" val="995322566"/>
                  </a:ext>
                </a:extLst>
              </a:tr>
              <a:tr h="661656">
                <a:tc>
                  <a:txBody>
                    <a:bodyPr/>
                    <a:lstStyle/>
                    <a:p>
                      <a:pPr lvl="0">
                        <a:buNone/>
                      </a:pPr>
                      <a:endParaRPr lang="en-GB" sz="2400" b="0" baseline="0">
                        <a:latin typeface="Letter-join Print Plus 1"/>
                      </a:endParaRPr>
                    </a:p>
                    <a:p>
                      <a:pPr lvl="0">
                        <a:buNone/>
                      </a:pPr>
                      <a:r>
                        <a:rPr lang="en-GB" sz="2400" b="0" baseline="0">
                          <a:latin typeface="Letter-join Print Plus 1"/>
                        </a:rPr>
                        <a:t>Wednesday 9</a:t>
                      </a:r>
                      <a:r>
                        <a:rPr lang="en-GB" sz="2400" b="0" baseline="30000">
                          <a:latin typeface="Letter-join Print Plus 1"/>
                        </a:rPr>
                        <a:t>th</a:t>
                      </a:r>
                      <a:r>
                        <a:rPr lang="en-GB" sz="2400" b="0" baseline="0">
                          <a:latin typeface="Letter-join Print Plus 1"/>
                        </a:rPr>
                        <a:t> September</a:t>
                      </a:r>
                    </a:p>
                    <a:p>
                      <a:pPr lvl="0">
                        <a:buNone/>
                      </a:pPr>
                      <a:endParaRPr lang="en-GB" sz="2400" b="0" baseline="0">
                        <a:latin typeface="Letter-join Print Plus 1"/>
                      </a:endParaRPr>
                    </a:p>
                  </a:txBody>
                  <a:tcPr/>
                </a:tc>
                <a:tc>
                  <a:txBody>
                    <a:bodyPr/>
                    <a:lstStyle/>
                    <a:p>
                      <a:pPr lvl="0">
                        <a:buNone/>
                      </a:pPr>
                      <a:r>
                        <a:rPr lang="en-GB" sz="2400" b="0">
                          <a:latin typeface="Letter-join Print Plus 1"/>
                        </a:rPr>
                        <a:t>All day</a:t>
                      </a:r>
                    </a:p>
                    <a:p>
                      <a:pPr lvl="0">
                        <a:buNone/>
                      </a:pPr>
                      <a:endParaRPr lang="en-GB" sz="2400" b="0">
                        <a:latin typeface="Letter-join Print Plus 1"/>
                      </a:endParaRPr>
                    </a:p>
                    <a:p>
                      <a:pPr lvl="0">
                        <a:buNone/>
                      </a:pPr>
                      <a:r>
                        <a:rPr lang="en-GB" sz="2400" b="0">
                          <a:latin typeface="Letter-join Print Plus 1"/>
                        </a:rPr>
                        <a:t>8:40am – 3:20pm </a:t>
                      </a:r>
                    </a:p>
                  </a:txBody>
                  <a:tcPr/>
                </a:tc>
                <a:extLst>
                  <a:ext uri="{0D108BD9-81ED-4DB2-BD59-A6C34878D82A}">
                    <a16:rowId xmlns:a16="http://schemas.microsoft.com/office/drawing/2014/main" val="868644799"/>
                  </a:ext>
                </a:extLst>
              </a:tr>
              <a:tr h="661656">
                <a:tc>
                  <a:txBody>
                    <a:bodyPr/>
                    <a:lstStyle/>
                    <a:p>
                      <a:pPr lvl="0">
                        <a:buNone/>
                      </a:pPr>
                      <a:endParaRPr lang="en-GB" sz="2400" b="0" baseline="0">
                        <a:latin typeface="Letter-join Print Plus 1"/>
                      </a:endParaRPr>
                    </a:p>
                    <a:p>
                      <a:pPr lvl="0">
                        <a:buNone/>
                      </a:pPr>
                      <a:r>
                        <a:rPr lang="en-GB" sz="2400" b="0" baseline="0">
                          <a:latin typeface="Letter-join Print Plus 1"/>
                        </a:rPr>
                        <a:t>Wednesday 9</a:t>
                      </a:r>
                      <a:r>
                        <a:rPr lang="en-GB" sz="2400" b="0" baseline="30000">
                          <a:latin typeface="Letter-join Print Plus 1"/>
                        </a:rPr>
                        <a:t>th</a:t>
                      </a:r>
                      <a:r>
                        <a:rPr lang="en-GB" sz="2400" b="0" baseline="0">
                          <a:latin typeface="Letter-join Print Plus 1"/>
                        </a:rPr>
                        <a:t> September onwards</a:t>
                      </a:r>
                    </a:p>
                    <a:p>
                      <a:pPr lvl="0">
                        <a:buNone/>
                      </a:pPr>
                      <a:endParaRPr lang="en-GB" sz="2400" b="0" baseline="0">
                        <a:latin typeface="Letter-join Print Plus 1"/>
                      </a:endParaRPr>
                    </a:p>
                  </a:txBody>
                  <a:tcPr/>
                </a:tc>
                <a:tc>
                  <a:txBody>
                    <a:bodyPr/>
                    <a:lstStyle/>
                    <a:p>
                      <a:pPr lvl="0">
                        <a:buNone/>
                      </a:pPr>
                      <a:r>
                        <a:rPr lang="en-GB" sz="2400" b="0">
                          <a:latin typeface="Letter-join Print Plus 1"/>
                        </a:rPr>
                        <a:t>Breakfast Club and After School Club opens </a:t>
                      </a:r>
                    </a:p>
                  </a:txBody>
                  <a:tcPr/>
                </a:tc>
                <a:extLst>
                  <a:ext uri="{0D108BD9-81ED-4DB2-BD59-A6C34878D82A}">
                    <a16:rowId xmlns:a16="http://schemas.microsoft.com/office/drawing/2014/main" val="2349194379"/>
                  </a:ext>
                </a:extLst>
              </a:tr>
            </a:tbl>
          </a:graphicData>
        </a:graphic>
      </p:graphicFrame>
      <p:sp>
        <p:nvSpPr>
          <p:cNvPr id="4" name="Title 1">
            <a:extLst>
              <a:ext uri="{FF2B5EF4-FFF2-40B4-BE49-F238E27FC236}">
                <a16:creationId xmlns:a16="http://schemas.microsoft.com/office/drawing/2014/main" id="{321E41C3-8767-A872-23E6-5F2D257DBAD6}"/>
              </a:ext>
            </a:extLst>
          </p:cNvPr>
          <p:cNvSpPr>
            <a:spLocks noGrp="1"/>
          </p:cNvSpPr>
          <p:nvPr>
            <p:ph type="title"/>
          </p:nvPr>
        </p:nvSpPr>
        <p:spPr>
          <a:xfrm>
            <a:off x="109146" y="1123837"/>
            <a:ext cx="3235028" cy="4601183"/>
          </a:xfrm>
        </p:spPr>
        <p:txBody>
          <a:bodyPr>
            <a:normAutofit/>
          </a:bodyPr>
          <a:lstStyle/>
          <a:p>
            <a:pPr fontAlgn="base"/>
            <a:r>
              <a:rPr lang="en-GB" sz="4000">
                <a:latin typeface="Letter-join Print Plus 1"/>
              </a:rPr>
              <a:t>Dates for September</a:t>
            </a:r>
            <a:br>
              <a:rPr lang="en-GB" sz="4000">
                <a:latin typeface="Letter-join Print Plus 1"/>
              </a:rPr>
            </a:br>
            <a:br>
              <a:rPr lang="en-GB" sz="4000">
                <a:latin typeface="Letter-join Print Plus 1"/>
              </a:rPr>
            </a:br>
            <a:br>
              <a:rPr lang="en-GB"/>
            </a:br>
            <a:endParaRPr lang="en-GB" sz="4000">
              <a:latin typeface="Letter-join Print Plus 1"/>
            </a:endParaRPr>
          </a:p>
        </p:txBody>
      </p:sp>
    </p:spTree>
    <p:extLst>
      <p:ext uri="{BB962C8B-B14F-4D97-AF65-F5344CB8AC3E}">
        <p14:creationId xmlns:p14="http://schemas.microsoft.com/office/powerpoint/2010/main" val="28448343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E3D50-2175-76D1-56CC-FDF64E7D0DA4}"/>
              </a:ext>
            </a:extLst>
          </p:cNvPr>
          <p:cNvSpPr>
            <a:spLocks noGrp="1"/>
          </p:cNvSpPr>
          <p:nvPr>
            <p:ph type="title"/>
          </p:nvPr>
        </p:nvSpPr>
        <p:spPr/>
        <p:txBody>
          <a:bodyPr/>
          <a:lstStyle/>
          <a:p>
            <a:r>
              <a:rPr lang="en-GB">
                <a:latin typeface="Letter-join Print Plus 1"/>
              </a:rPr>
              <a:t>Transition morning booklet ...</a:t>
            </a:r>
          </a:p>
        </p:txBody>
      </p:sp>
      <p:sp>
        <p:nvSpPr>
          <p:cNvPr id="3" name="Content Placeholder 2">
            <a:extLst>
              <a:ext uri="{FF2B5EF4-FFF2-40B4-BE49-F238E27FC236}">
                <a16:creationId xmlns:a16="http://schemas.microsoft.com/office/drawing/2014/main" id="{91926060-8067-E9EE-FEEC-0CD30886B919}"/>
              </a:ext>
            </a:extLst>
          </p:cNvPr>
          <p:cNvSpPr>
            <a:spLocks noGrp="1"/>
          </p:cNvSpPr>
          <p:nvPr>
            <p:ph idx="1"/>
          </p:nvPr>
        </p:nvSpPr>
        <p:spPr>
          <a:xfrm>
            <a:off x="2316513" y="4616599"/>
            <a:ext cx="7315200" cy="3931920"/>
          </a:xfrm>
        </p:spPr>
        <p:txBody>
          <a:bodyPr>
            <a:normAutofit/>
          </a:bodyPr>
          <a:lstStyle/>
          <a:p>
            <a:pPr marL="0" indent="0">
              <a:buNone/>
            </a:pPr>
            <a:endParaRPr lang="en-GB">
              <a:latin typeface="Corbel"/>
            </a:endParaRPr>
          </a:p>
          <a:p>
            <a:pPr marL="0" indent="0">
              <a:buNone/>
            </a:pPr>
            <a:endParaRPr lang="en-GB">
              <a:latin typeface="Letter-join Print Plus 1"/>
            </a:endParaRPr>
          </a:p>
          <a:p>
            <a:pPr marL="0" indent="0">
              <a:buNone/>
            </a:pPr>
            <a:endParaRPr lang="en-GB"/>
          </a:p>
          <a:p>
            <a:pPr marL="0" indent="0">
              <a:buNone/>
            </a:pPr>
            <a:endParaRPr lang="en-GB"/>
          </a:p>
        </p:txBody>
      </p:sp>
      <p:pic>
        <p:nvPicPr>
          <p:cNvPr id="7" name="Picture 6" descr="Woods Clipart Images – Browse 259,074 Stock Photos, Vectors, and Video |  Adobe Stock">
            <a:extLst>
              <a:ext uri="{FF2B5EF4-FFF2-40B4-BE49-F238E27FC236}">
                <a16:creationId xmlns:a16="http://schemas.microsoft.com/office/drawing/2014/main" id="{F901848C-D78F-7CEC-34C1-1B1E220255C6}"/>
              </a:ext>
            </a:extLst>
          </p:cNvPr>
          <p:cNvPicPr>
            <a:picLocks noChangeAspect="1"/>
          </p:cNvPicPr>
          <p:nvPr/>
        </p:nvPicPr>
        <p:blipFill>
          <a:blip r:embed="rId3"/>
          <a:stretch>
            <a:fillRect/>
          </a:stretch>
        </p:blipFill>
        <p:spPr>
          <a:xfrm>
            <a:off x="6884731" y="4778528"/>
            <a:ext cx="1269288" cy="996274"/>
          </a:xfrm>
          <a:prstGeom prst="rect">
            <a:avLst/>
          </a:prstGeom>
        </p:spPr>
      </p:pic>
      <p:pic>
        <p:nvPicPr>
          <p:cNvPr id="4" name="Picture 3">
            <a:extLst>
              <a:ext uri="{FF2B5EF4-FFF2-40B4-BE49-F238E27FC236}">
                <a16:creationId xmlns:a16="http://schemas.microsoft.com/office/drawing/2014/main" id="{4D609C63-2B29-B029-FC29-5C59572A0181}"/>
              </a:ext>
            </a:extLst>
          </p:cNvPr>
          <p:cNvPicPr>
            <a:picLocks noChangeAspect="1"/>
          </p:cNvPicPr>
          <p:nvPr/>
        </p:nvPicPr>
        <p:blipFill>
          <a:blip r:embed="rId4"/>
          <a:stretch>
            <a:fillRect/>
          </a:stretch>
        </p:blipFill>
        <p:spPr>
          <a:xfrm>
            <a:off x="3601866" y="4749946"/>
            <a:ext cx="2981168" cy="1950148"/>
          </a:xfrm>
          <a:prstGeom prst="rect">
            <a:avLst/>
          </a:prstGeom>
        </p:spPr>
      </p:pic>
      <p:sp>
        <p:nvSpPr>
          <p:cNvPr id="5" name="TextBox 4">
            <a:extLst>
              <a:ext uri="{FF2B5EF4-FFF2-40B4-BE49-F238E27FC236}">
                <a16:creationId xmlns:a16="http://schemas.microsoft.com/office/drawing/2014/main" id="{4DBE61E8-85BF-902F-3F57-8D7415E03DCE}"/>
              </a:ext>
            </a:extLst>
          </p:cNvPr>
          <p:cNvSpPr txBox="1"/>
          <p:nvPr/>
        </p:nvSpPr>
        <p:spPr>
          <a:xfrm>
            <a:off x="1591055" y="6329590"/>
            <a:ext cx="26508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Letter-join Print Plus 1"/>
              </a:rPr>
              <a:t>School ready words</a:t>
            </a:r>
            <a:endParaRPr lang="en-US"/>
          </a:p>
        </p:txBody>
      </p:sp>
      <p:pic>
        <p:nvPicPr>
          <p:cNvPr id="12" name="Picture 11">
            <a:extLst>
              <a:ext uri="{FF2B5EF4-FFF2-40B4-BE49-F238E27FC236}">
                <a16:creationId xmlns:a16="http://schemas.microsoft.com/office/drawing/2014/main" id="{900786D9-F4C5-D172-16CA-8E5E80A6D1B4}"/>
              </a:ext>
            </a:extLst>
          </p:cNvPr>
          <p:cNvPicPr>
            <a:picLocks noChangeAspect="1"/>
          </p:cNvPicPr>
          <p:nvPr/>
        </p:nvPicPr>
        <p:blipFill>
          <a:blip r:embed="rId5"/>
          <a:stretch>
            <a:fillRect/>
          </a:stretch>
        </p:blipFill>
        <p:spPr>
          <a:xfrm>
            <a:off x="3811021" y="110294"/>
            <a:ext cx="3380837" cy="4333841"/>
          </a:xfrm>
          <a:prstGeom prst="rect">
            <a:avLst/>
          </a:prstGeom>
        </p:spPr>
      </p:pic>
      <p:pic>
        <p:nvPicPr>
          <p:cNvPr id="16" name="Graphic 15" descr="Camera outline">
            <a:extLst>
              <a:ext uri="{FF2B5EF4-FFF2-40B4-BE49-F238E27FC236}">
                <a16:creationId xmlns:a16="http://schemas.microsoft.com/office/drawing/2014/main" id="{F2ED84EA-696E-C6C1-9AAA-FCCBA62878F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444720" y="4752519"/>
            <a:ext cx="1061437" cy="1061437"/>
          </a:xfrm>
          <a:prstGeom prst="rect">
            <a:avLst/>
          </a:prstGeom>
        </p:spPr>
      </p:pic>
      <p:pic>
        <p:nvPicPr>
          <p:cNvPr id="18" name="Graphic 17" descr="Cricket outline">
            <a:extLst>
              <a:ext uri="{FF2B5EF4-FFF2-40B4-BE49-F238E27FC236}">
                <a16:creationId xmlns:a16="http://schemas.microsoft.com/office/drawing/2014/main" id="{9B9BACBE-E5A6-B1C3-89B0-E79810C490E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572368" y="4614472"/>
            <a:ext cx="1288462" cy="1288462"/>
          </a:xfrm>
          <a:prstGeom prst="rect">
            <a:avLst/>
          </a:prstGeom>
        </p:spPr>
      </p:pic>
      <p:sp>
        <p:nvSpPr>
          <p:cNvPr id="9" name="TextBox 8">
            <a:extLst>
              <a:ext uri="{FF2B5EF4-FFF2-40B4-BE49-F238E27FC236}">
                <a16:creationId xmlns:a16="http://schemas.microsoft.com/office/drawing/2014/main" id="{E80A2E33-2AFE-B105-A86F-535E3C239292}"/>
              </a:ext>
            </a:extLst>
          </p:cNvPr>
          <p:cNvSpPr txBox="1"/>
          <p:nvPr/>
        </p:nvSpPr>
        <p:spPr>
          <a:xfrm>
            <a:off x="6440359" y="6050788"/>
            <a:ext cx="575056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Letter-join Print Plus 1"/>
                <a:hlinkClick r:id="rId8"/>
              </a:rPr>
              <a:t>Rochelle.free@fairlands.herts.sch.uk</a:t>
            </a:r>
            <a:r>
              <a:rPr lang="en-US" sz="2400">
                <a:latin typeface="Letter-join Print Plus 1"/>
              </a:rPr>
              <a:t> </a:t>
            </a:r>
          </a:p>
        </p:txBody>
      </p:sp>
      <p:pic>
        <p:nvPicPr>
          <p:cNvPr id="8" name="Picture 7" descr="A poster with a pencil and rainbow&#10;&#10;AI-generated content may be incorrect.">
            <a:extLst>
              <a:ext uri="{FF2B5EF4-FFF2-40B4-BE49-F238E27FC236}">
                <a16:creationId xmlns:a16="http://schemas.microsoft.com/office/drawing/2014/main" id="{C648F537-40B0-B61E-303A-3EEE46B6529A}"/>
              </a:ext>
            </a:extLst>
          </p:cNvPr>
          <p:cNvPicPr>
            <a:picLocks noChangeAspect="1"/>
          </p:cNvPicPr>
          <p:nvPr/>
        </p:nvPicPr>
        <p:blipFill>
          <a:blip r:embed="rId9"/>
          <a:stretch>
            <a:fillRect/>
          </a:stretch>
        </p:blipFill>
        <p:spPr>
          <a:xfrm>
            <a:off x="8569325" y="130856"/>
            <a:ext cx="2934608" cy="4310290"/>
          </a:xfrm>
          <a:prstGeom prst="rect">
            <a:avLst/>
          </a:prstGeom>
        </p:spPr>
      </p:pic>
    </p:spTree>
    <p:extLst>
      <p:ext uri="{BB962C8B-B14F-4D97-AF65-F5344CB8AC3E}">
        <p14:creationId xmlns:p14="http://schemas.microsoft.com/office/powerpoint/2010/main" val="40647840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4814997" y="1011191"/>
            <a:ext cx="7200183" cy="4243809"/>
          </a:xfrm>
        </p:spPr>
        <p:txBody>
          <a:bodyPr>
            <a:normAutofit fontScale="90000"/>
          </a:bodyPr>
          <a:lstStyle/>
          <a:p>
            <a:pPr algn="ctr">
              <a:lnSpc>
                <a:spcPct val="150000"/>
              </a:lnSpc>
            </a:pPr>
            <a:r>
              <a:rPr lang="en-GB">
                <a:latin typeface="Letter-join Print Plus 1"/>
                <a:cs typeface="Arial"/>
              </a:rPr>
              <a:t>We look forward to welcoming you to Fairlands Primary School</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1545278"/>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17E9F6A5F7764ABF085CF59AD9C2D6" ma:contentTypeVersion="16" ma:contentTypeDescription="Create a new document." ma:contentTypeScope="" ma:versionID="f2368d07d33e6cc46ced183eeabc68bc">
  <xsd:schema xmlns:xsd="http://www.w3.org/2001/XMLSchema" xmlns:xs="http://www.w3.org/2001/XMLSchema" xmlns:p="http://schemas.microsoft.com/office/2006/metadata/properties" xmlns:ns2="c3d71629-36e6-48d0-9457-4309ec90049c" xmlns:ns3="42ca5807-4585-483c-9f8e-1cb4dcb5f669" targetNamespace="http://schemas.microsoft.com/office/2006/metadata/properties" ma:root="true" ma:fieldsID="b68b6452cb9b48d3936ad4158001d6f9" ns2:_="" ns3:_="">
    <xsd:import namespace="c3d71629-36e6-48d0-9457-4309ec90049c"/>
    <xsd:import namespace="42ca5807-4585-483c-9f8e-1cb4dcb5f66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d71629-36e6-48d0-9457-4309ec9004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690a2cf-6928-4d55-b542-8e991771df9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2ca5807-4585-483c-9f8e-1cb4dcb5f66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4de0c2d-3921-4dea-9996-047e048329fe}" ma:internalName="TaxCatchAll" ma:showField="CatchAllData" ma:web="42ca5807-4585-483c-9f8e-1cb4dcb5f66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2ca5807-4585-483c-9f8e-1cb4dcb5f669" xsi:nil="true"/>
    <lcf76f155ced4ddcb4097134ff3c332f xmlns="c3d71629-36e6-48d0-9457-4309ec90049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95F425D-C286-4A8C-8EEB-44E4EC5A5044}"/>
</file>

<file path=customXml/itemProps2.xml><?xml version="1.0" encoding="utf-8"?>
<ds:datastoreItem xmlns:ds="http://schemas.openxmlformats.org/officeDocument/2006/customXml" ds:itemID="{48B003DD-A333-483C-9602-F8742B2D1CE0}">
  <ds:schemaRefs>
    <ds:schemaRef ds:uri="32cbebaf-1e33-4789-ac7d-a64dd0a7e0e3"/>
    <ds:schemaRef ds:uri="42ca5807-4585-483c-9f8e-1cb4dcb5f6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BB131B7-21E7-4FA8-B0C3-2EEBD227E7B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30</Slides>
  <Notes>30</Notes>
  <HiddenSlides>0</HiddenSlide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Frame</vt:lpstr>
      <vt:lpstr>Welcome to Fairlands Primary School New to Reception transition meeting</vt:lpstr>
      <vt:lpstr>Meet the team…</vt:lpstr>
      <vt:lpstr>Meet our Reception teaching team  </vt:lpstr>
      <vt:lpstr>Adults we will see in Reception</vt:lpstr>
      <vt:lpstr>Other staff in the lower site</vt:lpstr>
      <vt:lpstr>Meet the leadership team  </vt:lpstr>
      <vt:lpstr>Our Early Years ethos </vt:lpstr>
      <vt:lpstr>PowerPoint Presentation</vt:lpstr>
      <vt:lpstr>what a typical day looks like...</vt:lpstr>
      <vt:lpstr>PowerPoint Presentation</vt:lpstr>
      <vt:lpstr>Drop off and collection</vt:lpstr>
      <vt:lpstr>PowerPoint Presentation</vt:lpstr>
      <vt:lpstr>PowerPoint Presentation</vt:lpstr>
      <vt:lpstr>PowerPoint Presentation</vt:lpstr>
      <vt:lpstr>PowerPoint Presentation</vt:lpstr>
      <vt:lpstr>communication</vt:lpstr>
      <vt:lpstr>How we communicate with you  homework and medical tracker</vt:lpstr>
      <vt:lpstr>Home / School Opportunities</vt:lpstr>
      <vt:lpstr>Medical Information</vt:lpstr>
      <vt:lpstr>PowerPoint Presentation</vt:lpstr>
      <vt:lpstr>Lunchtime offer</vt:lpstr>
      <vt:lpstr>Lunchtime offer</vt:lpstr>
      <vt:lpstr>Healthy lunch</vt:lpstr>
      <vt:lpstr>Uniform</vt:lpstr>
      <vt:lpstr>PowerPoint Presentation</vt:lpstr>
      <vt:lpstr>Please remember...</vt:lpstr>
      <vt:lpstr>Dates</vt:lpstr>
      <vt:lpstr>Dates for September   </vt:lpstr>
      <vt:lpstr>Transition morning booklet ...</vt:lpstr>
      <vt:lpstr>We look forward to welcoming you to Fairlands Primary School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Fairlands Primary School &amp; Nursery</dc:title>
  <dc:creator>Satinder Sembi</dc:creator>
  <cp:revision>10</cp:revision>
  <dcterms:created xsi:type="dcterms:W3CDTF">2020-07-04T17:28:20Z</dcterms:created>
  <dcterms:modified xsi:type="dcterms:W3CDTF">2026-07-03T13:43:32Z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0x0101004D17E9F6A5F7764ABF085CF59AD9C2D6</vt:lpwstr>
  </property>
  <property fmtid="{D5CDD505-2E9C-101B-9397-08002B2CF9AE}" pid="3" name="Order">
    <vt:r8>11447200</vt:r8>
  </property>
  <property fmtid="{D5CDD505-2E9C-101B-9397-08002B2CF9AE}" pid="4" name="MediaServiceImageTags">
    <vt:lpwstr/>
  </property>
</Properties>
</file>