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notesMasterIdLst>
    <p:notesMasterId r:id="rId34"/>
  </p:notesMasterIdLst>
  <p:sldIdLst>
    <p:sldId id="256" r:id="rId5"/>
    <p:sldId id="392" r:id="rId6"/>
    <p:sldId id="257" r:id="rId7"/>
    <p:sldId id="346" r:id="rId8"/>
    <p:sldId id="337" r:id="rId9"/>
    <p:sldId id="400" r:id="rId10"/>
    <p:sldId id="394" r:id="rId11"/>
    <p:sldId id="376" r:id="rId12"/>
    <p:sldId id="377" r:id="rId13"/>
    <p:sldId id="398" r:id="rId14"/>
    <p:sldId id="343" r:id="rId15"/>
    <p:sldId id="388" r:id="rId16"/>
    <p:sldId id="381" r:id="rId17"/>
    <p:sldId id="395" r:id="rId18"/>
    <p:sldId id="341" r:id="rId19"/>
    <p:sldId id="383" r:id="rId20"/>
    <p:sldId id="385" r:id="rId21"/>
    <p:sldId id="356" r:id="rId22"/>
    <p:sldId id="391" r:id="rId23"/>
    <p:sldId id="306" r:id="rId24"/>
    <p:sldId id="396" r:id="rId25"/>
    <p:sldId id="344" r:id="rId26"/>
    <p:sldId id="359" r:id="rId27"/>
    <p:sldId id="335" r:id="rId28"/>
    <p:sldId id="397" r:id="rId29"/>
    <p:sldId id="367" r:id="rId30"/>
    <p:sldId id="402" r:id="rId31"/>
    <p:sldId id="401" r:id="rId32"/>
    <p:sldId id="363"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C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B1FB61-28A7-C5AC-9F37-1F7AC6886B7C}" v="90" dt="2026-09-07T19:29:24.0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3840"/>
        <p:guide orient="horz" pos="216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A53EF5-D3AA-4F4F-9C0D-D46EF54BB24C}" type="datetimeFigureOut">
              <a:rPr lang="en-GB" smtClean="0"/>
              <a:t>15/09/2026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6B406D-F51E-47BB-B78E-87E4B8860F73}" type="slidenum">
              <a:rPr lang="en-GB" smtClean="0"/>
              <a:t>‹#›</a:t>
            </a:fld>
            <a:endParaRPr lang="en-GB"/>
          </a:p>
        </p:txBody>
      </p:sp>
    </p:spTree>
    <p:extLst>
      <p:ext uri="{BB962C8B-B14F-4D97-AF65-F5344CB8AC3E}">
        <p14:creationId xmlns:p14="http://schemas.microsoft.com/office/powerpoint/2010/main" val="1138305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ROCHELLE</a:t>
            </a:r>
          </a:p>
          <a:p>
            <a:r>
              <a:rPr lang="en-US">
                <a:cs typeface="Calibri"/>
              </a:rPr>
              <a:t>Good afternoon, welcome to our new to reception meeting. The aim of this meeting is to give you a little bit of information about reception and some information about Fairlands if you are new to the school</a:t>
            </a:r>
          </a:p>
        </p:txBody>
      </p:sp>
      <p:sp>
        <p:nvSpPr>
          <p:cNvPr id="4" name="Slide Number Placeholder 3"/>
          <p:cNvSpPr>
            <a:spLocks noGrp="1"/>
          </p:cNvSpPr>
          <p:nvPr>
            <p:ph type="sldNum" sz="quarter" idx="5"/>
          </p:nvPr>
        </p:nvSpPr>
        <p:spPr/>
        <p:txBody>
          <a:bodyPr/>
          <a:lstStyle/>
          <a:p>
            <a:fld id="{B76B406D-F51E-47BB-B78E-87E4B8860F73}" type="slidenum">
              <a:rPr lang="en-GB" smtClean="0"/>
              <a:t>1</a:t>
            </a:fld>
            <a:endParaRPr lang="en-GB"/>
          </a:p>
        </p:txBody>
      </p:sp>
    </p:spTree>
    <p:extLst>
      <p:ext uri="{BB962C8B-B14F-4D97-AF65-F5344CB8AC3E}">
        <p14:creationId xmlns:p14="http://schemas.microsoft.com/office/powerpoint/2010/main" val="1874712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Mrs Fleck and Mrs Waldron</a:t>
            </a:r>
            <a:r>
              <a:rPr lang="en-GB" baseline="0"/>
              <a:t> will be teaching in Acorns from September. Acorns is the 35 hour provision. </a:t>
            </a:r>
          </a:p>
          <a:p>
            <a:r>
              <a:rPr lang="en-GB" baseline="0"/>
              <a:t>Miss Kavanagh will be teaching in Conkers, in both the morning and afternoon session.</a:t>
            </a:r>
          </a:p>
          <a:p>
            <a:endParaRPr lang="en-GB" baseline="0"/>
          </a:p>
          <a:p>
            <a:r>
              <a:rPr lang="en-GB" baseline="0"/>
              <a:t>Teachers to introduce themselves – short </a:t>
            </a:r>
            <a:r>
              <a:rPr lang="en-GB" baseline="0" err="1"/>
              <a:t>speel</a:t>
            </a:r>
            <a:r>
              <a:rPr lang="en-GB" baseline="0"/>
              <a:t> about themselves / experience </a:t>
            </a:r>
            <a:endParaRPr lang="en-GB"/>
          </a:p>
        </p:txBody>
      </p:sp>
      <p:sp>
        <p:nvSpPr>
          <p:cNvPr id="4" name="Slide Number Placeholder 3"/>
          <p:cNvSpPr>
            <a:spLocks noGrp="1"/>
          </p:cNvSpPr>
          <p:nvPr>
            <p:ph type="sldNum" sz="quarter" idx="10"/>
          </p:nvPr>
        </p:nvSpPr>
        <p:spPr/>
        <p:txBody>
          <a:bodyPr/>
          <a:lstStyle/>
          <a:p>
            <a:fld id="{6DD12F33-4629-47BB-B9F2-F2E6F27334A5}" type="slidenum">
              <a:rPr lang="en-GB" smtClean="0"/>
              <a:t>2</a:t>
            </a:fld>
            <a:endParaRPr lang="en-GB"/>
          </a:p>
        </p:txBody>
      </p:sp>
    </p:spTree>
    <p:extLst>
      <p:ext uri="{BB962C8B-B14F-4D97-AF65-F5344CB8AC3E}">
        <p14:creationId xmlns:p14="http://schemas.microsoft.com/office/powerpoint/2010/main" val="3588920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Mrs Fleck and Mrs Waldron</a:t>
            </a:r>
            <a:r>
              <a:rPr lang="en-GB" baseline="0"/>
              <a:t> will be teaching in Acorns from September. Acorns is the 35 hour provision. </a:t>
            </a:r>
          </a:p>
          <a:p>
            <a:r>
              <a:rPr lang="en-GB" baseline="0"/>
              <a:t>Miss Kavanagh will be teaching in Conkers, in both the morning and afternoon session.</a:t>
            </a:r>
          </a:p>
          <a:p>
            <a:endParaRPr lang="en-GB" baseline="0"/>
          </a:p>
          <a:p>
            <a:r>
              <a:rPr lang="en-GB" baseline="0"/>
              <a:t>Teachers to introduce themselves – short </a:t>
            </a:r>
            <a:r>
              <a:rPr lang="en-GB" baseline="0" err="1"/>
              <a:t>speel</a:t>
            </a:r>
            <a:r>
              <a:rPr lang="en-GB" baseline="0"/>
              <a:t> about themselves / experience </a:t>
            </a:r>
            <a:endParaRPr lang="en-GB"/>
          </a:p>
        </p:txBody>
      </p:sp>
      <p:sp>
        <p:nvSpPr>
          <p:cNvPr id="4" name="Slide Number Placeholder 3"/>
          <p:cNvSpPr>
            <a:spLocks noGrp="1"/>
          </p:cNvSpPr>
          <p:nvPr>
            <p:ph type="sldNum" sz="quarter" idx="10"/>
          </p:nvPr>
        </p:nvSpPr>
        <p:spPr/>
        <p:txBody>
          <a:bodyPr/>
          <a:lstStyle/>
          <a:p>
            <a:fld id="{6DD12F33-4629-47BB-B9F2-F2E6F27334A5}" type="slidenum">
              <a:rPr lang="en-GB" smtClean="0"/>
              <a:t>3</a:t>
            </a:fld>
            <a:endParaRPr lang="en-GB"/>
          </a:p>
        </p:txBody>
      </p:sp>
    </p:spTree>
    <p:extLst>
      <p:ext uri="{BB962C8B-B14F-4D97-AF65-F5344CB8AC3E}">
        <p14:creationId xmlns:p14="http://schemas.microsoft.com/office/powerpoint/2010/main" val="269941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Mrs Fleck and Mrs Waldron</a:t>
            </a:r>
            <a:r>
              <a:rPr lang="en-GB" baseline="0"/>
              <a:t> will be teaching in Acorns from September. Acorns is the 35 hour provision. </a:t>
            </a:r>
          </a:p>
          <a:p>
            <a:r>
              <a:rPr lang="en-GB" baseline="0"/>
              <a:t>Miss Kavanagh will be teaching in Conkers, in both the morning and afternoon session.</a:t>
            </a:r>
          </a:p>
          <a:p>
            <a:endParaRPr lang="en-GB" baseline="0"/>
          </a:p>
          <a:p>
            <a:r>
              <a:rPr lang="en-GB" baseline="0"/>
              <a:t>Teachers to introduce themselves – short </a:t>
            </a:r>
            <a:r>
              <a:rPr lang="en-GB" baseline="0" err="1"/>
              <a:t>speel</a:t>
            </a:r>
            <a:r>
              <a:rPr lang="en-GB" baseline="0"/>
              <a:t> about themselves / experience </a:t>
            </a:r>
            <a:endParaRPr lang="en-GB"/>
          </a:p>
        </p:txBody>
      </p:sp>
      <p:sp>
        <p:nvSpPr>
          <p:cNvPr id="4" name="Slide Number Placeholder 3"/>
          <p:cNvSpPr>
            <a:spLocks noGrp="1"/>
          </p:cNvSpPr>
          <p:nvPr>
            <p:ph type="sldNum" sz="quarter" idx="10"/>
          </p:nvPr>
        </p:nvSpPr>
        <p:spPr/>
        <p:txBody>
          <a:bodyPr/>
          <a:lstStyle/>
          <a:p>
            <a:fld id="{6DD12F33-4629-47BB-B9F2-F2E6F27334A5}" type="slidenum">
              <a:rPr lang="en-GB" smtClean="0"/>
              <a:t>4</a:t>
            </a:fld>
            <a:endParaRPr lang="en-GB"/>
          </a:p>
        </p:txBody>
      </p:sp>
    </p:spTree>
    <p:extLst>
      <p:ext uri="{BB962C8B-B14F-4D97-AF65-F5344CB8AC3E}">
        <p14:creationId xmlns:p14="http://schemas.microsoft.com/office/powerpoint/2010/main" val="1623940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panose="020F0502020204030204"/>
              <a:cs typeface="Calibri" panose="020F0502020204030204"/>
            </a:endParaRPr>
          </a:p>
          <a:p>
            <a:pPr marL="171450" indent="-171450">
              <a:lnSpc>
                <a:spcPct val="170000"/>
              </a:lnSpc>
              <a:spcBef>
                <a:spcPts val="1200"/>
              </a:spcBef>
              <a:buFont typeface="Arial"/>
              <a:buChar char="•"/>
            </a:pPr>
            <a:endParaRPr lang="en-GB">
              <a:ea typeface="Calibri" panose="020F0502020204030204"/>
              <a:cs typeface="Calibri" panose="020F0502020204030204"/>
            </a:endParaRPr>
          </a:p>
          <a:p>
            <a:endParaRPr lang="en-GB">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5</a:t>
            </a:fld>
            <a:endParaRPr lang="en-GB"/>
          </a:p>
        </p:txBody>
      </p:sp>
    </p:spTree>
    <p:extLst>
      <p:ext uri="{BB962C8B-B14F-4D97-AF65-F5344CB8AC3E}">
        <p14:creationId xmlns:p14="http://schemas.microsoft.com/office/powerpoint/2010/main" val="1955347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F1380-DEC4-5592-0B25-A9F26F1A59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7B5497-F4E6-9612-8C21-B0A8FB42F5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84DB46-054A-5026-6AB5-CF8DD11F04AE}"/>
              </a:ext>
            </a:extLst>
          </p:cNvPr>
          <p:cNvSpPr>
            <a:spLocks noGrp="1"/>
          </p:cNvSpPr>
          <p:nvPr>
            <p:ph type="body" idx="1"/>
          </p:nvPr>
        </p:nvSpPr>
        <p:spPr/>
        <p:txBody>
          <a:bodyPr/>
          <a:lstStyle/>
          <a:p>
            <a:endParaRPr lang="en-GB">
              <a:ea typeface="Calibri" panose="020F0502020204030204"/>
              <a:cs typeface="Calibri" panose="020F0502020204030204"/>
            </a:endParaRPr>
          </a:p>
          <a:p>
            <a:pPr marL="171450" indent="-171450">
              <a:lnSpc>
                <a:spcPct val="170000"/>
              </a:lnSpc>
              <a:spcBef>
                <a:spcPts val="1200"/>
              </a:spcBef>
              <a:buFont typeface="Arial"/>
              <a:buChar char="•"/>
            </a:pPr>
            <a:endParaRPr lang="en-GB">
              <a:ea typeface="Calibri" panose="020F0502020204030204"/>
              <a:cs typeface="Calibri" panose="020F0502020204030204"/>
            </a:endParaRPr>
          </a:p>
          <a:p>
            <a:endParaRPr lang="en-GB">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05C57C5E-74B1-3D28-D6CC-B5C9E9B94FB3}"/>
              </a:ext>
            </a:extLst>
          </p:cNvPr>
          <p:cNvSpPr>
            <a:spLocks noGrp="1"/>
          </p:cNvSpPr>
          <p:nvPr>
            <p:ph type="sldNum" sz="quarter" idx="10"/>
          </p:nvPr>
        </p:nvSpPr>
        <p:spPr/>
        <p:txBody>
          <a:bodyPr/>
          <a:lstStyle/>
          <a:p>
            <a:fld id="{B76B406D-F51E-47BB-B78E-87E4B8860F73}" type="slidenum">
              <a:rPr lang="en-GB" smtClean="0"/>
              <a:t>6</a:t>
            </a:fld>
            <a:endParaRPr lang="en-GB"/>
          </a:p>
        </p:txBody>
      </p:sp>
    </p:spTree>
    <p:extLst>
      <p:ext uri="{BB962C8B-B14F-4D97-AF65-F5344CB8AC3E}">
        <p14:creationId xmlns:p14="http://schemas.microsoft.com/office/powerpoint/2010/main" val="3457290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a:cs typeface="Calibri"/>
            </a:endParaRPr>
          </a:p>
        </p:txBody>
      </p:sp>
      <p:sp>
        <p:nvSpPr>
          <p:cNvPr id="4" name="Slide Number Placeholder 3"/>
          <p:cNvSpPr>
            <a:spLocks noGrp="1"/>
          </p:cNvSpPr>
          <p:nvPr>
            <p:ph type="sldNum" sz="quarter" idx="10"/>
          </p:nvPr>
        </p:nvSpPr>
        <p:spPr/>
        <p:txBody>
          <a:bodyPr/>
          <a:lstStyle/>
          <a:p>
            <a:fld id="{6DD12F33-4629-47BB-B9F2-F2E6F27334A5}" type="slidenum">
              <a:rPr lang="en-GB" smtClean="0"/>
              <a:t>7</a:t>
            </a:fld>
            <a:endParaRPr lang="en-GB"/>
          </a:p>
        </p:txBody>
      </p:sp>
    </p:spTree>
    <p:extLst>
      <p:ext uri="{BB962C8B-B14F-4D97-AF65-F5344CB8AC3E}">
        <p14:creationId xmlns:p14="http://schemas.microsoft.com/office/powerpoint/2010/main" val="1497852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GB"/>
          </a:p>
          <a:p>
            <a:r>
              <a:rPr lang="en-US">
                <a:cs typeface="Calibri"/>
              </a:rPr>
              <a:t>KATIE</a:t>
            </a:r>
            <a:endParaRPr lang="en-US"/>
          </a:p>
        </p:txBody>
      </p:sp>
      <p:sp>
        <p:nvSpPr>
          <p:cNvPr id="4" name="Slide Number Placeholder 3"/>
          <p:cNvSpPr>
            <a:spLocks noGrp="1"/>
          </p:cNvSpPr>
          <p:nvPr>
            <p:ph type="sldNum" sz="quarter" idx="10"/>
          </p:nvPr>
        </p:nvSpPr>
        <p:spPr/>
        <p:txBody>
          <a:bodyPr/>
          <a:lstStyle/>
          <a:p>
            <a:fld id="{B76B406D-F51E-47BB-B78E-87E4B8860F73}" type="slidenum">
              <a:rPr lang="en-GB" smtClean="0"/>
              <a:t>8</a:t>
            </a:fld>
            <a:endParaRPr lang="en-GB"/>
          </a:p>
        </p:txBody>
      </p:sp>
    </p:spTree>
    <p:extLst>
      <p:ext uri="{BB962C8B-B14F-4D97-AF65-F5344CB8AC3E}">
        <p14:creationId xmlns:p14="http://schemas.microsoft.com/office/powerpoint/2010/main" val="1408126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200"/>
              </a:spcBef>
            </a:pPr>
            <a:r>
              <a:rPr lang="en-GB" b="1" u="sng">
                <a:ea typeface="Calibri" panose="020F0502020204030204"/>
                <a:cs typeface="Calibri" panose="020F0502020204030204"/>
              </a:rPr>
              <a:t>KATIE</a:t>
            </a:r>
          </a:p>
          <a:p>
            <a:pPr>
              <a:lnSpc>
                <a:spcPct val="90000"/>
              </a:lnSpc>
              <a:spcBef>
                <a:spcPts val="1200"/>
              </a:spcBef>
            </a:pPr>
            <a:endParaRPr lang="en-GB" b="1" u="sng">
              <a:ea typeface="Calibri" panose="020F0502020204030204"/>
              <a:cs typeface="Calibri" panose="020F0502020204030204"/>
            </a:endParaRPr>
          </a:p>
          <a:p>
            <a:pPr>
              <a:lnSpc>
                <a:spcPct val="90000"/>
              </a:lnSpc>
              <a:spcBef>
                <a:spcPts val="1200"/>
              </a:spcBef>
            </a:pPr>
            <a:r>
              <a:rPr lang="en-GB" b="1" u="sng">
                <a:ea typeface="Calibri" panose="020F0502020204030204"/>
                <a:cs typeface="Calibri" panose="020F0502020204030204"/>
              </a:rPr>
              <a:t>School uniform</a:t>
            </a:r>
            <a:endParaRPr lang="en-GB"/>
          </a:p>
          <a:p>
            <a:pPr>
              <a:lnSpc>
                <a:spcPct val="90000"/>
              </a:lnSpc>
              <a:spcBef>
                <a:spcPts val="1200"/>
              </a:spcBef>
            </a:pPr>
            <a:r>
              <a:rPr lang="en-GB" b="1"/>
              <a:t>Please make sure that absolutely everything is labelled with your child’s name! (Including shoes!) </a:t>
            </a:r>
            <a:endParaRPr lang="en-GB"/>
          </a:p>
          <a:p>
            <a:pPr marL="171450" indent="-171450">
              <a:lnSpc>
                <a:spcPct val="170000"/>
              </a:lnSpc>
              <a:spcBef>
                <a:spcPts val="1200"/>
              </a:spcBef>
              <a:buFont typeface="Arial,Sans-Serif"/>
              <a:buChar char="•"/>
            </a:pPr>
            <a:r>
              <a:rPr lang="en-GB"/>
              <a:t>Grey trousers / dresses / skirts / tailored shorts</a:t>
            </a:r>
            <a:endParaRPr lang="en-US"/>
          </a:p>
          <a:p>
            <a:pPr marL="171450" indent="-171450">
              <a:lnSpc>
                <a:spcPct val="170000"/>
              </a:lnSpc>
              <a:spcBef>
                <a:spcPts val="1200"/>
              </a:spcBef>
              <a:buFont typeface="Arial,Sans-Serif"/>
              <a:buChar char="•"/>
            </a:pPr>
            <a:r>
              <a:rPr lang="en-GB"/>
              <a:t>White polo shirts / shirts / blouses/polo top</a:t>
            </a:r>
            <a:endParaRPr lang="en-US"/>
          </a:p>
          <a:p>
            <a:pPr marL="171450" indent="-171450">
              <a:lnSpc>
                <a:spcPct val="170000"/>
              </a:lnSpc>
              <a:spcBef>
                <a:spcPts val="1200"/>
              </a:spcBef>
              <a:buFont typeface="Arial,Sans-Serif"/>
              <a:buChar char="•"/>
            </a:pPr>
            <a:r>
              <a:rPr lang="en-GB"/>
              <a:t>Navy blue sweatshirt / cardigan</a:t>
            </a:r>
            <a:endParaRPr lang="en-US"/>
          </a:p>
          <a:p>
            <a:pPr marL="171450" indent="-171450">
              <a:lnSpc>
                <a:spcPct val="170000"/>
              </a:lnSpc>
              <a:spcBef>
                <a:spcPts val="1200"/>
              </a:spcBef>
              <a:buFont typeface="Arial,Sans-Serif"/>
              <a:buChar char="•"/>
            </a:pPr>
            <a:r>
              <a:rPr lang="en-GB"/>
              <a:t>Blue gingham summer dresses</a:t>
            </a:r>
            <a:endParaRPr lang="en-US"/>
          </a:p>
          <a:p>
            <a:pPr>
              <a:lnSpc>
                <a:spcPct val="170000"/>
              </a:lnSpc>
              <a:spcBef>
                <a:spcPts val="1200"/>
              </a:spcBef>
            </a:pPr>
            <a:endParaRPr lang="en-GB"/>
          </a:p>
          <a:p>
            <a:pPr>
              <a:lnSpc>
                <a:spcPct val="170000"/>
              </a:lnSpc>
              <a:spcBef>
                <a:spcPts val="1200"/>
              </a:spcBef>
            </a:pPr>
            <a:r>
              <a:rPr lang="en-GB">
                <a:ea typeface="Calibri"/>
                <a:cs typeface="Calibri"/>
              </a:rPr>
              <a:t>We will always do our best to return any belongings to the children. If they are named, it makes it easier. </a:t>
            </a:r>
            <a:endParaRPr lang="en-GB"/>
          </a:p>
          <a:p>
            <a:pPr>
              <a:lnSpc>
                <a:spcPct val="170000"/>
              </a:lnSpc>
              <a:spcBef>
                <a:spcPts val="1200"/>
              </a:spcBef>
            </a:pPr>
            <a:r>
              <a:rPr lang="en-GB">
                <a:ea typeface="Calibri" panose="020F0502020204030204"/>
                <a:cs typeface="Calibri" panose="020F0502020204030204"/>
              </a:rPr>
              <a:t>There is a lost property rail in this lower hall – if there is a time where something has been misplaced. Please check here also. </a:t>
            </a:r>
          </a:p>
          <a:p>
            <a:pPr>
              <a:lnSpc>
                <a:spcPct val="170000"/>
              </a:lnSpc>
              <a:spcBef>
                <a:spcPts val="1200"/>
              </a:spcBef>
            </a:pPr>
            <a:endParaRPr lang="en-GB">
              <a:ea typeface="Calibri" panose="020F0502020204030204"/>
              <a:cs typeface="Calibri" panose="020F0502020204030204"/>
            </a:endParaRPr>
          </a:p>
          <a:p>
            <a:pPr>
              <a:lnSpc>
                <a:spcPct val="170000"/>
              </a:lnSpc>
              <a:spcBef>
                <a:spcPts val="1200"/>
              </a:spcBef>
            </a:pPr>
            <a:r>
              <a:rPr lang="en-GB" b="1" u="sng">
                <a:ea typeface="Calibri"/>
                <a:cs typeface="Calibri"/>
              </a:rPr>
              <a:t>PE uniform</a:t>
            </a:r>
            <a:endParaRPr lang="en-GB"/>
          </a:p>
          <a:p>
            <a:pPr>
              <a:lnSpc>
                <a:spcPct val="170000"/>
              </a:lnSpc>
              <a:spcBef>
                <a:spcPts val="1200"/>
              </a:spcBef>
            </a:pPr>
            <a:r>
              <a:rPr lang="en-GB">
                <a:ea typeface="Calibri"/>
                <a:cs typeface="Calibri"/>
              </a:rPr>
              <a:t>White top, navy shorts/jogging bottoms and trainers</a:t>
            </a:r>
            <a:endParaRPr lang="en-GB" b="1" u="sng"/>
          </a:p>
          <a:p>
            <a:pPr>
              <a:lnSpc>
                <a:spcPct val="170000"/>
              </a:lnSpc>
              <a:spcBef>
                <a:spcPts val="1200"/>
              </a:spcBef>
            </a:pPr>
            <a:r>
              <a:rPr lang="en-GB">
                <a:ea typeface="Calibri"/>
                <a:cs typeface="Calibri"/>
              </a:rPr>
              <a:t>Children will get changed at home and come into school dressed in their P.E kit. </a:t>
            </a:r>
            <a:endParaRPr lang="en-GB"/>
          </a:p>
          <a:p>
            <a:endParaRPr lang="en-GB"/>
          </a:p>
          <a:p>
            <a:pPr>
              <a:lnSpc>
                <a:spcPct val="170000"/>
              </a:lnSpc>
              <a:spcBef>
                <a:spcPts val="1200"/>
              </a:spcBef>
            </a:pPr>
            <a:endParaRPr lang="en-GB">
              <a:ea typeface="Calibri"/>
              <a:cs typeface="Calibri"/>
            </a:endParaRPr>
          </a:p>
          <a:p>
            <a:pPr>
              <a:lnSpc>
                <a:spcPct val="170000"/>
              </a:lnSpc>
              <a:spcBef>
                <a:spcPts val="1200"/>
              </a:spcBef>
            </a:pPr>
            <a:r>
              <a:rPr lang="en-GB" b="1"/>
              <a:t>Please also note that your child’s uniform will get messy at some point! Playing with paint, mud and other sensory materials is great for your child’s brain development and aprons/all in one waterproofs are never perfect.</a:t>
            </a:r>
            <a:endParaRPr lang="en-US"/>
          </a:p>
          <a:p>
            <a:pPr>
              <a:lnSpc>
                <a:spcPct val="170000"/>
              </a:lnSpc>
              <a:spcBef>
                <a:spcPts val="1200"/>
              </a:spcBef>
            </a:pPr>
            <a:r>
              <a:rPr lang="en-GB" b="1"/>
              <a:t> It is fine to send your child to school in uniform that has been washed but has stains </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9</a:t>
            </a:fld>
            <a:endParaRPr lang="en-GB"/>
          </a:p>
        </p:txBody>
      </p:sp>
    </p:spTree>
    <p:extLst>
      <p:ext uri="{BB962C8B-B14F-4D97-AF65-F5344CB8AC3E}">
        <p14:creationId xmlns:p14="http://schemas.microsoft.com/office/powerpoint/2010/main" val="995519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018A4-5E2A-5A56-9B18-50213F56FC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9F8842-F0ED-0359-DDB9-6245C0FC0B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53EA2C-C18D-999E-C42D-F8129F4D4A4E}"/>
              </a:ext>
            </a:extLst>
          </p:cNvPr>
          <p:cNvSpPr>
            <a:spLocks noGrp="1"/>
          </p:cNvSpPr>
          <p:nvPr>
            <p:ph type="body" idx="1"/>
          </p:nvPr>
        </p:nvSpPr>
        <p:spPr/>
        <p:txBody>
          <a:bodyPr/>
          <a:lstStyle/>
          <a:p>
            <a:r>
              <a:rPr lang="en-US">
                <a:ea typeface="Calibri"/>
                <a:cs typeface="Calibri"/>
              </a:rPr>
              <a:t>KATIE</a:t>
            </a:r>
          </a:p>
          <a:p>
            <a:endParaRPr lang="en-US">
              <a:ea typeface="Calibri"/>
              <a:cs typeface="Calibri"/>
            </a:endParaRPr>
          </a:p>
          <a:p>
            <a:r>
              <a:rPr lang="en-US">
                <a:ea typeface="Calibri"/>
                <a:cs typeface="Calibri"/>
              </a:rPr>
              <a:t>Please remember to bring:</a:t>
            </a:r>
            <a:endParaRPr lang="en-US">
              <a:cs typeface="Calibri"/>
            </a:endParaRPr>
          </a:p>
          <a:p>
            <a:endParaRPr lang="en-US">
              <a:ea typeface="Calibri"/>
              <a:cs typeface="Calibri"/>
            </a:endParaRPr>
          </a:p>
          <a:p>
            <a:pPr marL="171450" indent="-171450">
              <a:buFont typeface="Arial"/>
              <a:buChar char="•"/>
            </a:pPr>
            <a:r>
              <a:rPr lang="en-US">
                <a:ea typeface="Calibri"/>
                <a:cs typeface="Calibri"/>
              </a:rPr>
              <a:t>A book bag everyday – for letters, accident forms, drawings, reading books etc.</a:t>
            </a:r>
          </a:p>
          <a:p>
            <a:pPr marL="171450" indent="-171450">
              <a:buFont typeface="Arial"/>
              <a:buChar char="•"/>
            </a:pPr>
            <a:r>
              <a:rPr lang="en-US">
                <a:ea typeface="Calibri"/>
                <a:cs typeface="Calibri"/>
              </a:rPr>
              <a:t>A pair of wellies that can be kept at school for the days where it is raining. </a:t>
            </a:r>
          </a:p>
          <a:p>
            <a:pPr marL="171450" indent="-171450">
              <a:buFont typeface="Arial"/>
              <a:buChar char="•"/>
            </a:pPr>
            <a:r>
              <a:rPr lang="en-US">
                <a:ea typeface="Calibri"/>
                <a:cs typeface="Calibri"/>
              </a:rPr>
              <a:t>Sturdy shoes with </a:t>
            </a:r>
            <a:r>
              <a:rPr lang="en-US" err="1">
                <a:ea typeface="Calibri"/>
                <a:cs typeface="Calibri"/>
              </a:rPr>
              <a:t>velcro</a:t>
            </a:r>
            <a:r>
              <a:rPr lang="en-US">
                <a:ea typeface="Calibri"/>
                <a:cs typeface="Calibri"/>
              </a:rPr>
              <a:t> if possible please.</a:t>
            </a:r>
          </a:p>
          <a:p>
            <a:pPr marL="171450" indent="-171450">
              <a:buFont typeface="Arial"/>
              <a:buChar char="•"/>
            </a:pPr>
            <a:r>
              <a:rPr lang="en-US">
                <a:ea typeface="Calibri"/>
                <a:cs typeface="Calibri"/>
              </a:rPr>
              <a:t>Coat everyday </a:t>
            </a:r>
          </a:p>
          <a:p>
            <a:pPr marL="171450" indent="-171450">
              <a:buFont typeface="Arial"/>
              <a:buChar char="•"/>
            </a:pPr>
            <a:r>
              <a:rPr lang="en-US">
                <a:ea typeface="Calibri"/>
                <a:cs typeface="Calibri"/>
              </a:rPr>
              <a:t>Sun hat on the days where it is hot. </a:t>
            </a:r>
          </a:p>
          <a:p>
            <a:pPr marL="171450" indent="-171450">
              <a:buFont typeface="Arial"/>
              <a:buChar char="•"/>
            </a:pPr>
            <a:r>
              <a:rPr lang="en-US">
                <a:ea typeface="Calibri"/>
                <a:cs typeface="Calibri"/>
              </a:rPr>
              <a:t>No toys to be brought to school</a:t>
            </a:r>
          </a:p>
          <a:p>
            <a:pPr marL="171450" indent="-171450">
              <a:buFont typeface="Arial"/>
              <a:buChar char="•"/>
            </a:pPr>
            <a:r>
              <a:rPr lang="en-US">
                <a:ea typeface="Calibri"/>
                <a:cs typeface="Calibri"/>
              </a:rPr>
              <a:t>Water bottles - just water (no juice) </a:t>
            </a:r>
          </a:p>
          <a:p>
            <a:pPr marL="171450" indent="-171450">
              <a:buFont typeface="Arial"/>
              <a:buChar char="•"/>
            </a:pPr>
            <a:r>
              <a:rPr lang="en-US">
                <a:ea typeface="Calibri"/>
                <a:cs typeface="Calibri"/>
              </a:rPr>
              <a:t>You will be given a blue drawstring bag. We ask that a spare change of clothes is put into this bag and kept on your child's peg. If your child has an accident or gets wet/muddy outside – we will use these clothes and send home the wet ones. </a:t>
            </a:r>
          </a:p>
          <a:p>
            <a:endParaRPr lang="en-US">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5D367E96-5154-C573-C8F0-5A737937D5E7}"/>
              </a:ext>
            </a:extLst>
          </p:cNvPr>
          <p:cNvSpPr>
            <a:spLocks noGrp="1"/>
          </p:cNvSpPr>
          <p:nvPr>
            <p:ph type="sldNum" sz="quarter" idx="5"/>
          </p:nvPr>
        </p:nvSpPr>
        <p:spPr/>
        <p:txBody>
          <a:bodyPr/>
          <a:lstStyle/>
          <a:p>
            <a:fld id="{B76B406D-F51E-47BB-B78E-87E4B8860F73}" type="slidenum">
              <a:rPr lang="en-GB" smtClean="0"/>
              <a:t>10</a:t>
            </a:fld>
            <a:endParaRPr lang="en-GB"/>
          </a:p>
        </p:txBody>
      </p:sp>
    </p:spTree>
    <p:extLst>
      <p:ext uri="{BB962C8B-B14F-4D97-AF65-F5344CB8AC3E}">
        <p14:creationId xmlns:p14="http://schemas.microsoft.com/office/powerpoint/2010/main" val="28646837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panose="020F0502020204030204"/>
              <a:cs typeface="Calibri" panose="020F0502020204030204"/>
            </a:endParaRPr>
          </a:p>
          <a:p>
            <a:r>
              <a:rPr lang="en-GB">
                <a:ea typeface="Calibri" panose="020F0502020204030204"/>
                <a:cs typeface="Calibri" panose="020F0502020204030204"/>
              </a:rPr>
              <a:t>FAYE</a:t>
            </a:r>
          </a:p>
        </p:txBody>
      </p:sp>
      <p:sp>
        <p:nvSpPr>
          <p:cNvPr id="4" name="Slide Number Placeholder 3"/>
          <p:cNvSpPr>
            <a:spLocks noGrp="1"/>
          </p:cNvSpPr>
          <p:nvPr>
            <p:ph type="sldNum" sz="quarter" idx="10"/>
          </p:nvPr>
        </p:nvSpPr>
        <p:spPr/>
        <p:txBody>
          <a:bodyPr/>
          <a:lstStyle/>
          <a:p>
            <a:fld id="{B76B406D-F51E-47BB-B78E-87E4B8860F73}" type="slidenum">
              <a:rPr lang="en-GB" smtClean="0"/>
              <a:t>11</a:t>
            </a:fld>
            <a:endParaRPr lang="en-GB"/>
          </a:p>
        </p:txBody>
      </p:sp>
    </p:spTree>
    <p:extLst>
      <p:ext uri="{BB962C8B-B14F-4D97-AF65-F5344CB8AC3E}">
        <p14:creationId xmlns:p14="http://schemas.microsoft.com/office/powerpoint/2010/main" val="898777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60000"/>
              </a:lnSpc>
              <a:spcBef>
                <a:spcPts val="1200"/>
              </a:spcBef>
            </a:pPr>
            <a:endParaRPr lang="en-GB">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12</a:t>
            </a:fld>
            <a:endParaRPr lang="en-GB"/>
          </a:p>
        </p:txBody>
      </p:sp>
    </p:spTree>
    <p:extLst>
      <p:ext uri="{BB962C8B-B14F-4D97-AF65-F5344CB8AC3E}">
        <p14:creationId xmlns:p14="http://schemas.microsoft.com/office/powerpoint/2010/main" val="2577695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t>Please fill in the yellow collection form in your pack.</a:t>
            </a:r>
          </a:p>
          <a:p>
            <a:pPr lvl="1"/>
            <a:endParaRPr lang="en-US"/>
          </a:p>
          <a:p>
            <a:pPr lvl="1"/>
            <a:r>
              <a:rPr lang="en-US"/>
              <a:t>We will only release to adults on this list. </a:t>
            </a:r>
          </a:p>
          <a:p>
            <a:pPr lvl="1"/>
            <a:endParaRPr lang="en-US"/>
          </a:p>
          <a:p>
            <a:pPr lvl="1"/>
            <a:r>
              <a:rPr lang="en-US"/>
              <a:t>If there are any changes, please let us know ASAP. </a:t>
            </a:r>
          </a:p>
          <a:p>
            <a:pPr lvl="1"/>
            <a:endParaRPr lang="en-US"/>
          </a:p>
          <a:p>
            <a:pPr lvl="1"/>
            <a:r>
              <a:rPr lang="en-US"/>
              <a:t>You can add/change/delete at any time. </a:t>
            </a:r>
          </a:p>
          <a:p>
            <a:pPr lvl="1"/>
            <a:endParaRPr lang="en-US"/>
          </a:p>
          <a:p>
            <a:pPr lvl="1"/>
            <a:endParaRPr lang="en-US"/>
          </a:p>
          <a:p>
            <a:pPr lvl="1"/>
            <a:r>
              <a:rPr lang="en-US"/>
              <a:t>If someone comes to collect that is not on the yellow form, we will need to ring you to receive verbal consent.</a:t>
            </a:r>
          </a:p>
          <a:p>
            <a:endParaRPr lang="en-US"/>
          </a:p>
          <a:p>
            <a:r>
              <a:rPr lang="en-US"/>
              <a:t>If the person is not on the yellow form they will be asked a password. Make sure you let the office know the person collecting. If someone comes to collect and they are not on the yellow form or we have not had a message – we will phone the first two contacts. </a:t>
            </a:r>
            <a:endParaRPr lang="en-GB">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13</a:t>
            </a:fld>
            <a:endParaRPr lang="en-GB"/>
          </a:p>
        </p:txBody>
      </p:sp>
    </p:spTree>
    <p:extLst>
      <p:ext uri="{BB962C8B-B14F-4D97-AF65-F5344CB8AC3E}">
        <p14:creationId xmlns:p14="http://schemas.microsoft.com/office/powerpoint/2010/main" val="2198513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Mrs Fleck and Mrs Waldron</a:t>
            </a:r>
            <a:r>
              <a:rPr lang="en-GB" baseline="0"/>
              <a:t> will be teaching in Acorns from September. Acorns is the 35 hour provision. </a:t>
            </a:r>
          </a:p>
          <a:p>
            <a:r>
              <a:rPr lang="en-GB" baseline="0"/>
              <a:t>Miss Kavanagh will be teaching in Conkers, in both the morning and afternoon session.</a:t>
            </a:r>
          </a:p>
          <a:p>
            <a:endParaRPr lang="en-GB" baseline="0"/>
          </a:p>
          <a:p>
            <a:r>
              <a:rPr lang="en-GB" baseline="0"/>
              <a:t>Teachers to introduce themselves – short </a:t>
            </a:r>
            <a:r>
              <a:rPr lang="en-GB" baseline="0" err="1"/>
              <a:t>speel</a:t>
            </a:r>
            <a:r>
              <a:rPr lang="en-GB" baseline="0"/>
              <a:t> about themselves / experience </a:t>
            </a:r>
            <a:endParaRPr lang="en-GB"/>
          </a:p>
        </p:txBody>
      </p:sp>
      <p:sp>
        <p:nvSpPr>
          <p:cNvPr id="4" name="Slide Number Placeholder 3"/>
          <p:cNvSpPr>
            <a:spLocks noGrp="1"/>
          </p:cNvSpPr>
          <p:nvPr>
            <p:ph type="sldNum" sz="quarter" idx="10"/>
          </p:nvPr>
        </p:nvSpPr>
        <p:spPr/>
        <p:txBody>
          <a:bodyPr/>
          <a:lstStyle/>
          <a:p>
            <a:fld id="{6DD12F33-4629-47BB-B9F2-F2E6F27334A5}" type="slidenum">
              <a:rPr lang="en-GB" smtClean="0"/>
              <a:t>14</a:t>
            </a:fld>
            <a:endParaRPr lang="en-GB"/>
          </a:p>
        </p:txBody>
      </p:sp>
    </p:spTree>
    <p:extLst>
      <p:ext uri="{BB962C8B-B14F-4D97-AF65-F5344CB8AC3E}">
        <p14:creationId xmlns:p14="http://schemas.microsoft.com/office/powerpoint/2010/main" val="17557965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panose="020F0502020204030204"/>
              <a:cs typeface="Calibri" panose="020F0502020204030204"/>
            </a:endParaRPr>
          </a:p>
          <a:p>
            <a:pPr marL="171450" indent="-171450">
              <a:lnSpc>
                <a:spcPct val="170000"/>
              </a:lnSpc>
              <a:spcBef>
                <a:spcPts val="1200"/>
              </a:spcBef>
              <a:buFont typeface="Arial"/>
              <a:buChar char="•"/>
            </a:pPr>
            <a:endParaRPr lang="en-GB"/>
          </a:p>
          <a:p>
            <a:pPr marL="171450" indent="-171450">
              <a:lnSpc>
                <a:spcPct val="170000"/>
              </a:lnSpc>
              <a:spcBef>
                <a:spcPts val="1200"/>
              </a:spcBef>
              <a:buFont typeface="Arial"/>
              <a:buChar char="•"/>
            </a:pPr>
            <a:endParaRPr lang="en-GB">
              <a:cs typeface="Calibri" panose="020F0502020204030204"/>
            </a:endParaRPr>
          </a:p>
          <a:p>
            <a:endParaRPr lang="en-GB">
              <a:ea typeface="Calibri" panose="020F0502020204030204"/>
              <a:cs typeface="Calibri" panose="020F0502020204030204"/>
            </a:endParaRPr>
          </a:p>
          <a:p>
            <a:endParaRPr lang="en-GB">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15</a:t>
            </a:fld>
            <a:endParaRPr lang="en-GB"/>
          </a:p>
        </p:txBody>
      </p:sp>
    </p:spTree>
    <p:extLst>
      <p:ext uri="{BB962C8B-B14F-4D97-AF65-F5344CB8AC3E}">
        <p14:creationId xmlns:p14="http://schemas.microsoft.com/office/powerpoint/2010/main" val="22185292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GB">
                <a:ea typeface="Calibri" panose="020F0502020204030204"/>
                <a:cs typeface="Calibri" panose="020F0502020204030204"/>
              </a:rPr>
              <a:t>KATIE</a:t>
            </a:r>
          </a:p>
          <a:p>
            <a:pPr marL="171450" indent="-171450">
              <a:buFont typeface="Arial"/>
              <a:buChar char="•"/>
            </a:pPr>
            <a:endParaRPr lang="en-GB">
              <a:ea typeface="Calibri" panose="020F0502020204030204"/>
              <a:cs typeface="Calibri" panose="020F0502020204030204"/>
            </a:endParaRPr>
          </a:p>
          <a:p>
            <a:pPr marL="171450" indent="-171450">
              <a:buFont typeface="Arial"/>
              <a:buChar char="•"/>
            </a:pPr>
            <a:r>
              <a:rPr lang="en-GB">
                <a:ea typeface="Calibri" panose="020F0502020204030204"/>
                <a:cs typeface="Calibri" panose="020F0502020204030204"/>
              </a:rPr>
              <a:t>Children in Reception, Year 1 and Year 2 receive a free school lunch (so this is the best time to encourage your child to try new foods) </a:t>
            </a:r>
            <a:endParaRPr lang="en-GB"/>
          </a:p>
          <a:p>
            <a:pPr marL="171450" indent="-171450">
              <a:buFont typeface="Arial"/>
              <a:buChar char="•"/>
            </a:pPr>
            <a:r>
              <a:rPr lang="en-GB">
                <a:ea typeface="Calibri" panose="020F0502020204030204"/>
                <a:cs typeface="Calibri" panose="020F0502020204030204"/>
              </a:rPr>
              <a:t>This is government funded and all children are eligible, respective of parental income or situation</a:t>
            </a:r>
          </a:p>
          <a:p>
            <a:pPr marL="171450" indent="-171450">
              <a:buFont typeface="Arial"/>
              <a:buChar char="•"/>
            </a:pPr>
            <a:endParaRPr lang="en-GB"/>
          </a:p>
          <a:p>
            <a:pPr marL="171450" indent="-171450">
              <a:buFont typeface="Arial"/>
              <a:buChar char="•"/>
            </a:pPr>
            <a:r>
              <a:rPr lang="en-GB"/>
              <a:t>Lunchtime for the Foundation Stage is 11.30am -12.30pm (in the Lower Hall)</a:t>
            </a:r>
            <a:endParaRPr lang="en-GB">
              <a:ea typeface="Calibri"/>
              <a:cs typeface="Calibri"/>
            </a:endParaRPr>
          </a:p>
          <a:p>
            <a:pPr marL="171450" indent="-171450">
              <a:lnSpc>
                <a:spcPct val="170000"/>
              </a:lnSpc>
              <a:spcBef>
                <a:spcPts val="1200"/>
              </a:spcBef>
              <a:buFont typeface="Arial"/>
              <a:buChar char="•"/>
            </a:pPr>
            <a:r>
              <a:rPr lang="en-GB"/>
              <a:t>Many of the Midday Supervisory Assistants (MSAs) are also Early Years staff. However, your child’s class teacher will also support your child to settle in to the lunchtime routine in the Autumn term</a:t>
            </a:r>
            <a:endParaRPr lang="en-GB">
              <a:ea typeface="Calibri" panose="020F0502020204030204"/>
              <a:cs typeface="Calibri" panose="020F0502020204030204"/>
            </a:endParaRPr>
          </a:p>
          <a:p>
            <a:endParaRPr lang="en-GB"/>
          </a:p>
          <a:p>
            <a:endParaRPr lang="en-GB" u="sng">
              <a:ea typeface="Calibri"/>
              <a:cs typeface="Calibri"/>
            </a:endParaRPr>
          </a:p>
          <a:p>
            <a:r>
              <a:rPr lang="en-GB" u="sng"/>
              <a:t>3 week rolling menu </a:t>
            </a:r>
            <a:endParaRPr lang="en-US" u="sng">
              <a:ea typeface="Calibri"/>
              <a:cs typeface="Calibri"/>
            </a:endParaRPr>
          </a:p>
          <a:p>
            <a:pPr marL="171450" indent="-171450">
              <a:lnSpc>
                <a:spcPct val="170000"/>
              </a:lnSpc>
              <a:spcBef>
                <a:spcPts val="1200"/>
              </a:spcBef>
              <a:buFont typeface="Arial"/>
              <a:buChar char="•"/>
            </a:pPr>
            <a:r>
              <a:rPr lang="en-GB"/>
              <a:t>A menu will be provided with a selection of 4-5 meals, please talk to your child about their preference, to enable your child to independently select their meal choice when they arrive at school. </a:t>
            </a:r>
            <a:endParaRPr lang="en-US">
              <a:ea typeface="Calibri" panose="020F0502020204030204"/>
              <a:cs typeface="Calibri" panose="020F0502020204030204"/>
            </a:endParaRPr>
          </a:p>
          <a:p>
            <a:pPr marL="171450" indent="-171450">
              <a:lnSpc>
                <a:spcPct val="170000"/>
              </a:lnSpc>
              <a:spcBef>
                <a:spcPts val="1200"/>
              </a:spcBef>
              <a:buFont typeface="Arial"/>
              <a:buChar char="•"/>
            </a:pPr>
            <a:endParaRPr lang="en-GB">
              <a:ea typeface="Calibri" panose="020F0502020204030204"/>
              <a:cs typeface="Calibri" panose="020F0502020204030204"/>
            </a:endParaRPr>
          </a:p>
          <a:p>
            <a:endParaRPr lang="en-US">
              <a:cs typeface="Calibri"/>
            </a:endParaRPr>
          </a:p>
          <a:p>
            <a:pPr marL="342900" indent="-342900" algn="ctr">
              <a:buFont typeface="Arial"/>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16</a:t>
            </a:fld>
            <a:endParaRPr lang="en-GB"/>
          </a:p>
        </p:txBody>
      </p:sp>
    </p:spTree>
    <p:extLst>
      <p:ext uri="{BB962C8B-B14F-4D97-AF65-F5344CB8AC3E}">
        <p14:creationId xmlns:p14="http://schemas.microsoft.com/office/powerpoint/2010/main" val="580523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70000"/>
              </a:lnSpc>
              <a:spcBef>
                <a:spcPts val="1200"/>
              </a:spcBef>
            </a:pPr>
            <a:r>
              <a:rPr lang="en-GB">
                <a:ea typeface="Calibri"/>
                <a:cs typeface="Calibri"/>
              </a:rPr>
              <a:t>KATIE</a:t>
            </a:r>
          </a:p>
          <a:p>
            <a:pPr>
              <a:lnSpc>
                <a:spcPct val="170000"/>
              </a:lnSpc>
              <a:spcBef>
                <a:spcPts val="1200"/>
              </a:spcBef>
            </a:pPr>
            <a:endParaRPr lang="en-GB">
              <a:cs typeface="Calibri"/>
            </a:endParaRPr>
          </a:p>
          <a:p>
            <a:pPr>
              <a:lnSpc>
                <a:spcPct val="170000"/>
              </a:lnSpc>
              <a:spcBef>
                <a:spcPts val="1200"/>
              </a:spcBef>
            </a:pPr>
            <a:endParaRPr lang="en-GB"/>
          </a:p>
          <a:p>
            <a:pPr marL="171450" indent="-171450">
              <a:lnSpc>
                <a:spcPct val="90000"/>
              </a:lnSpc>
              <a:spcBef>
                <a:spcPts val="1200"/>
              </a:spcBef>
              <a:buFont typeface="Arial,Sans-Serif"/>
              <a:buChar char="•"/>
            </a:pPr>
            <a:endParaRPr lang="en-GB">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17</a:t>
            </a:fld>
            <a:endParaRPr lang="en-GB"/>
          </a:p>
        </p:txBody>
      </p:sp>
    </p:spTree>
    <p:extLst>
      <p:ext uri="{BB962C8B-B14F-4D97-AF65-F5344CB8AC3E}">
        <p14:creationId xmlns:p14="http://schemas.microsoft.com/office/powerpoint/2010/main" val="12559055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KATIE</a:t>
            </a:r>
          </a:p>
        </p:txBody>
      </p:sp>
      <p:sp>
        <p:nvSpPr>
          <p:cNvPr id="4" name="Slide Number Placeholder 3"/>
          <p:cNvSpPr>
            <a:spLocks noGrp="1"/>
          </p:cNvSpPr>
          <p:nvPr>
            <p:ph type="sldNum" sz="quarter" idx="5"/>
          </p:nvPr>
        </p:nvSpPr>
        <p:spPr/>
        <p:txBody>
          <a:bodyPr/>
          <a:lstStyle/>
          <a:p>
            <a:fld id="{B76B406D-F51E-47BB-B78E-87E4B8860F73}" type="slidenum">
              <a:rPr lang="en-GB" smtClean="0"/>
              <a:t>18</a:t>
            </a:fld>
            <a:endParaRPr lang="en-GB"/>
          </a:p>
        </p:txBody>
      </p:sp>
    </p:spTree>
    <p:extLst>
      <p:ext uri="{BB962C8B-B14F-4D97-AF65-F5344CB8AC3E}">
        <p14:creationId xmlns:p14="http://schemas.microsoft.com/office/powerpoint/2010/main" val="25963313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cs typeface="Calibri"/>
              </a:rPr>
              <a:t>FAYE</a:t>
            </a:r>
            <a:endParaRPr lang="en-GB"/>
          </a:p>
          <a:p>
            <a:endParaRPr lang="en-US"/>
          </a:p>
        </p:txBody>
      </p:sp>
      <p:sp>
        <p:nvSpPr>
          <p:cNvPr id="4" name="Slide Number Placeholder 3"/>
          <p:cNvSpPr>
            <a:spLocks noGrp="1"/>
          </p:cNvSpPr>
          <p:nvPr>
            <p:ph type="sldNum" sz="quarter" idx="10"/>
          </p:nvPr>
        </p:nvSpPr>
        <p:spPr/>
        <p:txBody>
          <a:bodyPr/>
          <a:lstStyle/>
          <a:p>
            <a:fld id="{B76B406D-F51E-47BB-B78E-87E4B8860F73}" type="slidenum">
              <a:rPr lang="en-GB" smtClean="0"/>
              <a:t>19</a:t>
            </a:fld>
            <a:endParaRPr lang="en-GB"/>
          </a:p>
        </p:txBody>
      </p:sp>
    </p:spTree>
    <p:extLst>
      <p:ext uri="{BB962C8B-B14F-4D97-AF65-F5344CB8AC3E}">
        <p14:creationId xmlns:p14="http://schemas.microsoft.com/office/powerpoint/2010/main" val="24596319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2880" indent="-182880">
              <a:lnSpc>
                <a:spcPct val="160000"/>
              </a:lnSpc>
              <a:spcBef>
                <a:spcPts val="1200"/>
              </a:spcBef>
              <a:buFont typeface="Arial,Sans-Serif"/>
              <a:buChar char="•"/>
            </a:pPr>
            <a:r>
              <a:rPr lang="en-GB">
                <a:ea typeface="Calibri"/>
                <a:cs typeface="Calibri"/>
              </a:rPr>
              <a:t>FAYE</a:t>
            </a:r>
          </a:p>
          <a:p>
            <a:pPr marL="182880" indent="-182880">
              <a:lnSpc>
                <a:spcPct val="160000"/>
              </a:lnSpc>
              <a:spcBef>
                <a:spcPts val="1200"/>
              </a:spcBef>
              <a:buFont typeface="Arial,Sans-Serif"/>
              <a:buChar char="•"/>
            </a:pPr>
            <a:endParaRPr lang="en-GB">
              <a:ea typeface="Calibri"/>
              <a:cs typeface="Calibri"/>
            </a:endParaRPr>
          </a:p>
          <a:p>
            <a:pPr marL="182880" indent="-182880">
              <a:lnSpc>
                <a:spcPct val="160000"/>
              </a:lnSpc>
              <a:spcBef>
                <a:spcPts val="1200"/>
              </a:spcBef>
              <a:buFont typeface="Arial,Sans-Serif"/>
              <a:buChar char="•"/>
            </a:pPr>
            <a:r>
              <a:rPr lang="en-GB">
                <a:ea typeface="Calibri"/>
                <a:cs typeface="Calibri"/>
              </a:rPr>
              <a:t>Here are the dates for September. As you can see it is a staggered start.</a:t>
            </a:r>
            <a:endParaRPr lang="en-US">
              <a:cs typeface="Calibri"/>
            </a:endParaRPr>
          </a:p>
          <a:p>
            <a:pPr marL="182880" indent="-182880">
              <a:lnSpc>
                <a:spcPct val="160000"/>
              </a:lnSpc>
              <a:spcBef>
                <a:spcPts val="1200"/>
              </a:spcBef>
              <a:buFont typeface="Arial,Sans-Serif"/>
              <a:buChar char="•"/>
            </a:pPr>
            <a:r>
              <a:rPr lang="en-GB">
                <a:ea typeface="Calibri"/>
                <a:cs typeface="Calibri"/>
              </a:rPr>
              <a:t>The children will start on Wednesday 4th September. They will stay until 11:30am for two days. They will not have lunch on these days.</a:t>
            </a:r>
          </a:p>
          <a:p>
            <a:pPr marL="182880" indent="-182880">
              <a:lnSpc>
                <a:spcPct val="160000"/>
              </a:lnSpc>
              <a:spcBef>
                <a:spcPts val="1200"/>
              </a:spcBef>
              <a:buFont typeface="Arial,Sans-Serif"/>
              <a:buChar char="•"/>
            </a:pPr>
            <a:r>
              <a:rPr lang="en-GB">
                <a:ea typeface="Calibri"/>
                <a:cs typeface="Calibri"/>
              </a:rPr>
              <a:t>On the Friday and Monday - they will stay for lunch. Our lunch is 11:30-12:30. They will then go home at 1:00pm.</a:t>
            </a:r>
          </a:p>
          <a:p>
            <a:pPr marL="182880" indent="-182880">
              <a:lnSpc>
                <a:spcPct val="160000"/>
              </a:lnSpc>
              <a:spcBef>
                <a:spcPts val="1200"/>
              </a:spcBef>
              <a:buFont typeface="Arial,Sans-Serif"/>
              <a:buChar char="•"/>
            </a:pPr>
            <a:r>
              <a:rPr lang="en-GB">
                <a:ea typeface="Calibri"/>
                <a:cs typeface="Calibri"/>
              </a:rPr>
              <a:t>On the following Tuesday 10th – they will stay for the whole day. 8:40am – 3:20pm. </a:t>
            </a:r>
          </a:p>
        </p:txBody>
      </p:sp>
      <p:sp>
        <p:nvSpPr>
          <p:cNvPr id="4" name="Slide Number Placeholder 3"/>
          <p:cNvSpPr>
            <a:spLocks noGrp="1"/>
          </p:cNvSpPr>
          <p:nvPr>
            <p:ph type="sldNum" sz="quarter" idx="10"/>
          </p:nvPr>
        </p:nvSpPr>
        <p:spPr/>
        <p:txBody>
          <a:bodyPr/>
          <a:lstStyle/>
          <a:p>
            <a:fld id="{B76B406D-F51E-47BB-B78E-87E4B8860F73}" type="slidenum">
              <a:rPr lang="en-GB" smtClean="0"/>
              <a:t>20</a:t>
            </a:fld>
            <a:endParaRPr lang="en-GB"/>
          </a:p>
        </p:txBody>
      </p:sp>
    </p:spTree>
    <p:extLst>
      <p:ext uri="{BB962C8B-B14F-4D97-AF65-F5344CB8AC3E}">
        <p14:creationId xmlns:p14="http://schemas.microsoft.com/office/powerpoint/2010/main" val="28784901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2880" indent="-182880">
              <a:lnSpc>
                <a:spcPct val="160000"/>
              </a:lnSpc>
              <a:spcBef>
                <a:spcPts val="1200"/>
              </a:spcBef>
              <a:buFont typeface="Arial,Sans-Serif"/>
              <a:buChar char="•"/>
            </a:pPr>
            <a:r>
              <a:rPr lang="en-GB">
                <a:ea typeface="Calibri"/>
                <a:cs typeface="Calibri"/>
              </a:rPr>
              <a:t>FAYE</a:t>
            </a:r>
          </a:p>
          <a:p>
            <a:pPr marL="182880" indent="-182880">
              <a:lnSpc>
                <a:spcPct val="160000"/>
              </a:lnSpc>
              <a:spcBef>
                <a:spcPts val="1200"/>
              </a:spcBef>
              <a:buFont typeface="Arial,Sans-Serif"/>
              <a:buChar char="•"/>
            </a:pPr>
            <a:endParaRPr lang="en-GB">
              <a:ea typeface="Calibri"/>
              <a:cs typeface="Calibri"/>
            </a:endParaRPr>
          </a:p>
          <a:p>
            <a:pPr marL="182880" indent="-182880">
              <a:lnSpc>
                <a:spcPct val="160000"/>
              </a:lnSpc>
              <a:spcBef>
                <a:spcPts val="1200"/>
              </a:spcBef>
              <a:buFont typeface="Arial,Sans-Serif"/>
              <a:buChar char="•"/>
            </a:pPr>
            <a:r>
              <a:rPr lang="en-GB">
                <a:ea typeface="Calibri"/>
                <a:cs typeface="Calibri"/>
              </a:rPr>
              <a:t>Here are the dates for September. As you can see it is a staggered start.</a:t>
            </a:r>
            <a:endParaRPr lang="en-US">
              <a:cs typeface="Calibri"/>
            </a:endParaRPr>
          </a:p>
          <a:p>
            <a:pPr marL="182880" indent="-182880">
              <a:lnSpc>
                <a:spcPct val="160000"/>
              </a:lnSpc>
              <a:spcBef>
                <a:spcPts val="1200"/>
              </a:spcBef>
              <a:buFont typeface="Arial,Sans-Serif"/>
              <a:buChar char="•"/>
            </a:pPr>
            <a:r>
              <a:rPr lang="en-GB">
                <a:ea typeface="Calibri"/>
                <a:cs typeface="Calibri"/>
              </a:rPr>
              <a:t>The children will start on Wednesday 4th September. They will stay until 11:30am for two days. They will not have lunch on these days.</a:t>
            </a:r>
          </a:p>
          <a:p>
            <a:pPr marL="182880" indent="-182880">
              <a:lnSpc>
                <a:spcPct val="160000"/>
              </a:lnSpc>
              <a:spcBef>
                <a:spcPts val="1200"/>
              </a:spcBef>
              <a:buFont typeface="Arial,Sans-Serif"/>
              <a:buChar char="•"/>
            </a:pPr>
            <a:r>
              <a:rPr lang="en-GB">
                <a:ea typeface="Calibri"/>
                <a:cs typeface="Calibri"/>
              </a:rPr>
              <a:t>On the Friday and Monday - they will stay for lunch. Our lunch is 11:30-12:30. They will then go home at 1:00pm.</a:t>
            </a:r>
          </a:p>
          <a:p>
            <a:pPr marL="182880" indent="-182880">
              <a:lnSpc>
                <a:spcPct val="160000"/>
              </a:lnSpc>
              <a:spcBef>
                <a:spcPts val="1200"/>
              </a:spcBef>
              <a:buFont typeface="Arial,Sans-Serif"/>
              <a:buChar char="•"/>
            </a:pPr>
            <a:r>
              <a:rPr lang="en-GB">
                <a:ea typeface="Calibri"/>
                <a:cs typeface="Calibri"/>
              </a:rPr>
              <a:t>On the following Tuesday 10th – they will stay for the whole day. 8:40am – 3:20pm. </a:t>
            </a:r>
          </a:p>
        </p:txBody>
      </p:sp>
      <p:sp>
        <p:nvSpPr>
          <p:cNvPr id="4" name="Slide Number Placeholder 3"/>
          <p:cNvSpPr>
            <a:spLocks noGrp="1"/>
          </p:cNvSpPr>
          <p:nvPr>
            <p:ph type="sldNum" sz="quarter" idx="10"/>
          </p:nvPr>
        </p:nvSpPr>
        <p:spPr/>
        <p:txBody>
          <a:bodyPr/>
          <a:lstStyle/>
          <a:p>
            <a:fld id="{B76B406D-F51E-47BB-B78E-87E4B8860F73}" type="slidenum">
              <a:rPr lang="en-GB" smtClean="0"/>
              <a:t>21</a:t>
            </a:fld>
            <a:endParaRPr lang="en-GB"/>
          </a:p>
        </p:txBody>
      </p:sp>
    </p:spTree>
    <p:extLst>
      <p:ext uri="{BB962C8B-B14F-4D97-AF65-F5344CB8AC3E}">
        <p14:creationId xmlns:p14="http://schemas.microsoft.com/office/powerpoint/2010/main" val="33823886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panose="020F0502020204030204"/>
                <a:cs typeface="Calibri" panose="020F0502020204030204"/>
              </a:rPr>
              <a:t>ROCHELLE</a:t>
            </a:r>
          </a:p>
          <a:p>
            <a:pPr marL="171450" indent="-171450">
              <a:lnSpc>
                <a:spcPct val="150000"/>
              </a:lnSpc>
              <a:spcBef>
                <a:spcPts val="1200"/>
              </a:spcBef>
              <a:buFont typeface="Arial"/>
              <a:buChar char="•"/>
            </a:pPr>
            <a:endParaRPr lang="en-GB"/>
          </a:p>
          <a:p>
            <a:pPr marL="182880" indent="-182880">
              <a:lnSpc>
                <a:spcPct val="170000"/>
              </a:lnSpc>
              <a:spcBef>
                <a:spcPts val="1200"/>
              </a:spcBef>
              <a:buFont typeface="'Wingdings 2',Sans-Serif"/>
              <a:buChar char=""/>
            </a:pPr>
            <a:endParaRPr lang="en-GB">
              <a:ea typeface="Calibri" panose="020F0502020204030204"/>
              <a:cs typeface="Calibri" panose="020F0502020204030204"/>
            </a:endParaRPr>
          </a:p>
          <a:p>
            <a:endParaRPr lang="en-GB">
              <a:ea typeface="Calibri" panose="020F0502020204030204"/>
              <a:cs typeface="Calibri" panose="020F0502020204030204"/>
            </a:endParaRPr>
          </a:p>
          <a:p>
            <a:endParaRPr lang="en-GB">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22</a:t>
            </a:fld>
            <a:endParaRPr lang="en-GB"/>
          </a:p>
        </p:txBody>
      </p:sp>
    </p:spTree>
    <p:extLst>
      <p:ext uri="{BB962C8B-B14F-4D97-AF65-F5344CB8AC3E}">
        <p14:creationId xmlns:p14="http://schemas.microsoft.com/office/powerpoint/2010/main" val="35262228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ea typeface="Calibri"/>
                <a:cs typeface="Calibri"/>
              </a:rPr>
              <a:t>ROCHELLE</a:t>
            </a:r>
          </a:p>
          <a:p>
            <a:pPr marL="171450" indent="-171450">
              <a:buFont typeface="Arial"/>
              <a:buChar char="•"/>
            </a:pPr>
            <a:endParaRPr lang="en-US">
              <a:ea typeface="Calibri"/>
              <a:cs typeface="Calibri"/>
            </a:endParaRPr>
          </a:p>
          <a:p>
            <a:pPr marL="171450" indent="-171450">
              <a:buFont typeface="Arial"/>
              <a:buChar char="•"/>
            </a:pPr>
            <a:r>
              <a:rPr lang="en-US">
                <a:ea typeface="Calibri"/>
                <a:cs typeface="Calibri"/>
              </a:rPr>
              <a:t>Communication is so important and children learn best when we work together</a:t>
            </a:r>
            <a:endParaRPr lang="en-US">
              <a:cs typeface="Calibri"/>
            </a:endParaRPr>
          </a:p>
          <a:p>
            <a:pPr marL="171450" indent="-171450">
              <a:buFont typeface="Arial"/>
              <a:buChar char="•"/>
            </a:pPr>
            <a:r>
              <a:rPr lang="en-US">
                <a:ea typeface="Calibri"/>
                <a:cs typeface="Calibri"/>
              </a:rPr>
              <a:t>It plays a huge role in ensuring that you are regularly sharing information with us to best support your child</a:t>
            </a:r>
          </a:p>
          <a:p>
            <a:endParaRPr lang="en-US">
              <a:ea typeface="Calibri"/>
              <a:cs typeface="Calibri"/>
            </a:endParaRPr>
          </a:p>
          <a:p>
            <a:pPr>
              <a:buFont typeface="Calibri"/>
            </a:pPr>
            <a:r>
              <a:rPr lang="en-US">
                <a:ea typeface="Calibri"/>
                <a:cs typeface="Calibri"/>
              </a:rPr>
              <a:t>How we may communicate to you:</a:t>
            </a:r>
          </a:p>
          <a:p>
            <a:pPr marL="171450" indent="-171450">
              <a:buFont typeface="Arial"/>
              <a:buChar char="•"/>
            </a:pPr>
            <a:r>
              <a:rPr lang="en-US">
                <a:cs typeface="Calibri"/>
              </a:rPr>
              <a:t>Through the Arbor app – school communication system </a:t>
            </a:r>
          </a:p>
          <a:p>
            <a:pPr marL="171450" indent="-171450">
              <a:buFont typeface="Arial"/>
              <a:buChar char="•"/>
            </a:pPr>
            <a:r>
              <a:rPr lang="en-US">
                <a:cs typeface="Calibri"/>
              </a:rPr>
              <a:t>Homework flyer which is sent via the Arbor App </a:t>
            </a:r>
          </a:p>
          <a:p>
            <a:pPr marL="171450" indent="-171450">
              <a:buFont typeface="Arial"/>
              <a:buChar char="•"/>
            </a:pPr>
            <a:r>
              <a:rPr lang="en-US">
                <a:cs typeface="Calibri"/>
              </a:rPr>
              <a:t>Homework Flyer includes – learning that has taken place that week, learning that will take place the following week, any important messages or dates</a:t>
            </a:r>
          </a:p>
          <a:p>
            <a:pPr marL="171450" indent="-171450">
              <a:buFont typeface="Arial"/>
              <a:buChar char="•"/>
            </a:pPr>
            <a:r>
              <a:rPr lang="en-US">
                <a:cs typeface="Calibri"/>
              </a:rPr>
              <a:t>School website / School Blog </a:t>
            </a:r>
          </a:p>
          <a:p>
            <a:pPr marL="171450" indent="-171450">
              <a:buFont typeface="Arial"/>
              <a:buChar char="•"/>
            </a:pPr>
            <a:r>
              <a:rPr lang="en-US">
                <a:cs typeface="Calibri"/>
              </a:rPr>
              <a:t>Facebook page </a:t>
            </a:r>
          </a:p>
          <a:p>
            <a:pPr marL="171450" indent="-171450">
              <a:buFont typeface="Arial"/>
              <a:buChar char="•"/>
            </a:pPr>
            <a:r>
              <a:rPr lang="en-US">
                <a:cs typeface="Calibri"/>
              </a:rPr>
              <a:t>School notice boards</a:t>
            </a:r>
          </a:p>
          <a:p>
            <a:pPr marL="171450" indent="-171450">
              <a:buFont typeface="Arial"/>
              <a:buChar char="•"/>
            </a:pPr>
            <a:r>
              <a:rPr lang="en-US">
                <a:ea typeface="Calibri"/>
                <a:cs typeface="Calibri"/>
              </a:rPr>
              <a:t>Parent workshops</a:t>
            </a:r>
            <a:endParaRPr lang="en-US">
              <a:cs typeface="Calibri"/>
            </a:endParaRPr>
          </a:p>
          <a:p>
            <a:pPr marL="171450" indent="-171450">
              <a:buFont typeface="Arial"/>
              <a:buChar char="•"/>
            </a:pPr>
            <a:r>
              <a:rPr lang="en-US">
                <a:cs typeface="Calibri"/>
              </a:rPr>
              <a:t>Open-door policy - Best time to talk to teachers is at the end of the day when all children have been released. If there is an urgent issue, please talk to the adult on the gate/door who will pass on the message. </a:t>
            </a:r>
          </a:p>
          <a:p>
            <a:pPr marL="171450" indent="-171450">
              <a:buFont typeface="Arial"/>
              <a:buChar char="•"/>
            </a:pPr>
            <a:endParaRPr lang="en-US"/>
          </a:p>
          <a:p>
            <a:pPr marL="182880" indent="-182880">
              <a:lnSpc>
                <a:spcPct val="170000"/>
              </a:lnSpc>
              <a:spcBef>
                <a:spcPts val="1200"/>
              </a:spcBef>
              <a:buFont typeface="Arial"/>
              <a:buChar char="•"/>
            </a:pPr>
            <a:r>
              <a:rPr lang="en-GB"/>
              <a:t>If you have any concerns about your child’s education, these should first be raised with your child’s class teacher. If the issue is not resolved, it may be raised with Miss Free (Senior Teacher) or Miss Bridge (Deputy Headteacher). Appointments to see staff can be made via the school office. </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23</a:t>
            </a:fld>
            <a:endParaRPr lang="en-GB"/>
          </a:p>
        </p:txBody>
      </p:sp>
    </p:spTree>
    <p:extLst>
      <p:ext uri="{BB962C8B-B14F-4D97-AF65-F5344CB8AC3E}">
        <p14:creationId xmlns:p14="http://schemas.microsoft.com/office/powerpoint/2010/main" val="21886050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50000"/>
              </a:lnSpc>
              <a:spcBef>
                <a:spcPts val="1200"/>
              </a:spcBef>
              <a:buFont typeface="Arial"/>
              <a:buChar char="•"/>
            </a:pPr>
            <a:r>
              <a:rPr lang="en-GB">
                <a:cs typeface="Calibri"/>
              </a:rPr>
              <a:t>ROCHELLE</a:t>
            </a:r>
            <a:endParaRPr lang="en-GB"/>
          </a:p>
          <a:p>
            <a:pPr marL="171450" indent="-171450">
              <a:lnSpc>
                <a:spcPct val="150000"/>
              </a:lnSpc>
              <a:spcBef>
                <a:spcPts val="1200"/>
              </a:spcBef>
              <a:buFont typeface="Arial"/>
              <a:buChar char="•"/>
            </a:pPr>
            <a:endParaRPr lang="en-GB"/>
          </a:p>
          <a:p>
            <a:pPr marL="171450" indent="-171450">
              <a:lnSpc>
                <a:spcPct val="150000"/>
              </a:lnSpc>
              <a:spcBef>
                <a:spcPts val="1200"/>
              </a:spcBef>
              <a:buFont typeface="Arial"/>
              <a:buChar char="•"/>
            </a:pPr>
            <a:r>
              <a:rPr lang="en-GB"/>
              <a:t>Everywhere Bear – Your child will have the opportunity to take the Everywhere Bear on a weekend adventure. There is a scrap book, your child is asked to complete a page, this is then shared in a show and tell activity. </a:t>
            </a:r>
            <a:endParaRPr lang="en-US">
              <a:cs typeface="Calibri"/>
            </a:endParaRPr>
          </a:p>
          <a:p>
            <a:pPr marL="171450" indent="-171450">
              <a:lnSpc>
                <a:spcPct val="150000"/>
              </a:lnSpc>
              <a:spcBef>
                <a:spcPts val="1200"/>
              </a:spcBef>
              <a:buFont typeface="Arial"/>
              <a:buChar char="•"/>
            </a:pPr>
            <a:r>
              <a:rPr lang="en-GB">
                <a:ea typeface="Calibri"/>
                <a:cs typeface="Calibri"/>
              </a:rPr>
              <a:t>Borrow a book - We have a trolley of books that we will wheel out at the end of each day. Please feel free to take a book, share it at home and then return it when you are finished. </a:t>
            </a:r>
            <a:endParaRPr lang="en-GB"/>
          </a:p>
          <a:p>
            <a:pPr marL="171450" indent="-171450">
              <a:lnSpc>
                <a:spcPct val="150000"/>
              </a:lnSpc>
              <a:spcBef>
                <a:spcPts val="1200"/>
              </a:spcBef>
              <a:buFont typeface="Arial"/>
              <a:buChar char="•"/>
            </a:pPr>
            <a:r>
              <a:rPr lang="en-GB"/>
              <a:t>Shared Reading – After October half term, parents are invited to join their child for a reading session from 8.40am – 8.50am. </a:t>
            </a:r>
            <a:endParaRPr lang="en-US"/>
          </a:p>
          <a:p>
            <a:pPr marL="171450" indent="-171450">
              <a:lnSpc>
                <a:spcPct val="150000"/>
              </a:lnSpc>
              <a:spcBef>
                <a:spcPts val="1200"/>
              </a:spcBef>
              <a:buFont typeface="Arial"/>
              <a:buChar char="•"/>
            </a:pPr>
            <a:r>
              <a:rPr lang="en-GB"/>
              <a:t>Games Library – We have a wide selection of lending library bags, we encourage you to come and choose a bag with your child and change this every week! We will let you know the day of the week that this will happen each week. </a:t>
            </a:r>
            <a:endParaRPr lang="en-US"/>
          </a:p>
          <a:p>
            <a:pPr marL="171450" indent="-171450">
              <a:lnSpc>
                <a:spcPct val="150000"/>
              </a:lnSpc>
              <a:spcBef>
                <a:spcPts val="1200"/>
              </a:spcBef>
              <a:buFont typeface="Arial"/>
              <a:buChar char="•"/>
            </a:pPr>
            <a:r>
              <a:rPr lang="en-GB"/>
              <a:t>Achievement Assembly – Every </a:t>
            </a:r>
            <a:r>
              <a:rPr lang="en-GB" b="1"/>
              <a:t>Friday</a:t>
            </a:r>
            <a:r>
              <a:rPr lang="en-GB"/>
              <a:t>, we celebrate your child’s hard work in assembly. When your child is awarded a certificate, we will invite you to join our assembly. </a:t>
            </a:r>
          </a:p>
          <a:p>
            <a:pPr marL="171450" indent="-171450">
              <a:lnSpc>
                <a:spcPct val="150000"/>
              </a:lnSpc>
              <a:spcBef>
                <a:spcPts val="1200"/>
              </a:spcBef>
              <a:buFont typeface="Arial"/>
              <a:buChar char="•"/>
            </a:pPr>
            <a:endParaRPr lang="en-GB">
              <a:ea typeface="Calibri"/>
              <a:cs typeface="Calibri"/>
            </a:endParaRPr>
          </a:p>
          <a:p>
            <a:pPr marL="171450" indent="-171450">
              <a:lnSpc>
                <a:spcPct val="150000"/>
              </a:lnSpc>
              <a:spcBef>
                <a:spcPts val="1200"/>
              </a:spcBef>
              <a:buFont typeface="Arial"/>
              <a:buChar char="•"/>
            </a:pPr>
            <a:r>
              <a:rPr lang="en-GB">
                <a:ea typeface="Calibri"/>
                <a:cs typeface="Calibri"/>
              </a:rPr>
              <a:t>Homework – each week we will send a flyer via Arbor that has any important messages, dates, what we have been learning etc.</a:t>
            </a:r>
          </a:p>
          <a:p>
            <a:pPr marL="171450" indent="-171450">
              <a:lnSpc>
                <a:spcPct val="150000"/>
              </a:lnSpc>
              <a:spcBef>
                <a:spcPts val="1200"/>
              </a:spcBef>
              <a:buFont typeface="Arial"/>
              <a:buChar char="•"/>
            </a:pPr>
            <a:r>
              <a:rPr lang="en-GB">
                <a:ea typeface="Calibri"/>
                <a:cs typeface="Calibri"/>
              </a:rPr>
              <a:t>Half-termly topics - each half-term we will send out a topic planner which highlights what objectives from the EYFS curriculum we will be covering during that topic. On the back, we will give some active hands-on activities you can do at home to support your child that half-term</a:t>
            </a:r>
          </a:p>
        </p:txBody>
      </p:sp>
      <p:sp>
        <p:nvSpPr>
          <p:cNvPr id="4" name="Slide Number Placeholder 3"/>
          <p:cNvSpPr>
            <a:spLocks noGrp="1"/>
          </p:cNvSpPr>
          <p:nvPr>
            <p:ph type="sldNum" sz="quarter" idx="10"/>
          </p:nvPr>
        </p:nvSpPr>
        <p:spPr/>
        <p:txBody>
          <a:bodyPr/>
          <a:lstStyle/>
          <a:p>
            <a:fld id="{B76B406D-F51E-47BB-B78E-87E4B8860F73}" type="slidenum">
              <a:rPr lang="en-GB" smtClean="0"/>
              <a:t>24</a:t>
            </a:fld>
            <a:endParaRPr lang="en-GB"/>
          </a:p>
        </p:txBody>
      </p:sp>
    </p:spTree>
    <p:extLst>
      <p:ext uri="{BB962C8B-B14F-4D97-AF65-F5344CB8AC3E}">
        <p14:creationId xmlns:p14="http://schemas.microsoft.com/office/powerpoint/2010/main" val="27268678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panose="020F0502020204030204"/>
                <a:cs typeface="Calibri" panose="020F0502020204030204"/>
              </a:rPr>
              <a:t>ROCHELLE</a:t>
            </a:r>
          </a:p>
          <a:p>
            <a:pPr marL="171450" indent="-171450">
              <a:lnSpc>
                <a:spcPct val="150000"/>
              </a:lnSpc>
              <a:spcBef>
                <a:spcPts val="1200"/>
              </a:spcBef>
              <a:buFont typeface="Arial"/>
              <a:buChar char="•"/>
            </a:pPr>
            <a:endParaRPr lang="en-GB"/>
          </a:p>
          <a:p>
            <a:pPr marL="182880" indent="-182880">
              <a:lnSpc>
                <a:spcPct val="170000"/>
              </a:lnSpc>
              <a:spcBef>
                <a:spcPts val="1200"/>
              </a:spcBef>
              <a:buFont typeface="'Wingdings 2',Sans-Serif"/>
              <a:buChar char=""/>
            </a:pPr>
            <a:endParaRPr lang="en-GB">
              <a:ea typeface="Calibri" panose="020F0502020204030204"/>
              <a:cs typeface="Calibri" panose="020F0502020204030204"/>
            </a:endParaRPr>
          </a:p>
          <a:p>
            <a:endParaRPr lang="en-GB">
              <a:ea typeface="Calibri" panose="020F0502020204030204"/>
              <a:cs typeface="Calibri" panose="020F0502020204030204"/>
            </a:endParaRPr>
          </a:p>
          <a:p>
            <a:endParaRPr lang="en-GB">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25</a:t>
            </a:fld>
            <a:endParaRPr lang="en-GB"/>
          </a:p>
        </p:txBody>
      </p:sp>
    </p:spTree>
    <p:extLst>
      <p:ext uri="{BB962C8B-B14F-4D97-AF65-F5344CB8AC3E}">
        <p14:creationId xmlns:p14="http://schemas.microsoft.com/office/powerpoint/2010/main" val="32156496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0000"/>
              </a:lnSpc>
              <a:spcBef>
                <a:spcPts val="1200"/>
              </a:spcBef>
              <a:buFont typeface="Arial"/>
              <a:buChar char="•"/>
            </a:pPr>
            <a:endParaRPr lang="en-GB">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26</a:t>
            </a:fld>
            <a:endParaRPr lang="en-GB"/>
          </a:p>
        </p:txBody>
      </p:sp>
    </p:spTree>
    <p:extLst>
      <p:ext uri="{BB962C8B-B14F-4D97-AF65-F5344CB8AC3E}">
        <p14:creationId xmlns:p14="http://schemas.microsoft.com/office/powerpoint/2010/main" val="35156137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A7440-544E-4FC1-23E6-34CD6BBAA5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875170-6A4B-5419-8A5E-C8E81AA624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70DBFE-5F34-4A6A-542C-20AEB2354426}"/>
              </a:ext>
            </a:extLst>
          </p:cNvPr>
          <p:cNvSpPr>
            <a:spLocks noGrp="1"/>
          </p:cNvSpPr>
          <p:nvPr>
            <p:ph type="body" idx="1"/>
          </p:nvPr>
        </p:nvSpPr>
        <p:spPr/>
        <p:txBody>
          <a:bodyPr/>
          <a:lstStyle/>
          <a:p>
            <a:pPr marL="285750" indent="-285750">
              <a:lnSpc>
                <a:spcPct val="90000"/>
              </a:lnSpc>
              <a:spcBef>
                <a:spcPts val="1200"/>
              </a:spcBef>
              <a:buFont typeface="Arial"/>
              <a:buChar char="•"/>
            </a:pPr>
            <a:endParaRPr lang="en-GB">
              <a:ea typeface="Calibri"/>
              <a:cs typeface="Calibri"/>
            </a:endParaRPr>
          </a:p>
        </p:txBody>
      </p:sp>
      <p:sp>
        <p:nvSpPr>
          <p:cNvPr id="4" name="Slide Number Placeholder 3">
            <a:extLst>
              <a:ext uri="{FF2B5EF4-FFF2-40B4-BE49-F238E27FC236}">
                <a16:creationId xmlns:a16="http://schemas.microsoft.com/office/drawing/2014/main" id="{4A466069-3774-D00B-D75B-813BE6D77732}"/>
              </a:ext>
            </a:extLst>
          </p:cNvPr>
          <p:cNvSpPr>
            <a:spLocks noGrp="1"/>
          </p:cNvSpPr>
          <p:nvPr>
            <p:ph type="sldNum" sz="quarter" idx="5"/>
          </p:nvPr>
        </p:nvSpPr>
        <p:spPr/>
        <p:txBody>
          <a:bodyPr/>
          <a:lstStyle/>
          <a:p>
            <a:fld id="{B76B406D-F51E-47BB-B78E-87E4B8860F73}" type="slidenum">
              <a:rPr lang="en-GB" smtClean="0"/>
              <a:t>27</a:t>
            </a:fld>
            <a:endParaRPr lang="en-GB"/>
          </a:p>
        </p:txBody>
      </p:sp>
    </p:spTree>
    <p:extLst>
      <p:ext uri="{BB962C8B-B14F-4D97-AF65-F5344CB8AC3E}">
        <p14:creationId xmlns:p14="http://schemas.microsoft.com/office/powerpoint/2010/main" val="37266731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8C922-91C0-EC44-9F17-7508C85ADB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21DEB5-C7E2-B4C4-596E-AD197599FA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67C042-79A8-945F-5C7F-EE6444DA68D1}"/>
              </a:ext>
            </a:extLst>
          </p:cNvPr>
          <p:cNvSpPr>
            <a:spLocks noGrp="1"/>
          </p:cNvSpPr>
          <p:nvPr>
            <p:ph type="body" idx="1"/>
          </p:nvPr>
        </p:nvSpPr>
        <p:spPr/>
        <p:txBody>
          <a:bodyPr/>
          <a:lstStyle/>
          <a:p>
            <a:pPr marL="285750" indent="-285750">
              <a:lnSpc>
                <a:spcPct val="90000"/>
              </a:lnSpc>
              <a:spcBef>
                <a:spcPts val="1200"/>
              </a:spcBef>
              <a:buFont typeface="Arial"/>
              <a:buChar char="•"/>
            </a:pPr>
            <a:endParaRPr lang="en-GB">
              <a:ea typeface="Calibri"/>
              <a:cs typeface="Calibri"/>
            </a:endParaRPr>
          </a:p>
        </p:txBody>
      </p:sp>
      <p:sp>
        <p:nvSpPr>
          <p:cNvPr id="4" name="Slide Number Placeholder 3">
            <a:extLst>
              <a:ext uri="{FF2B5EF4-FFF2-40B4-BE49-F238E27FC236}">
                <a16:creationId xmlns:a16="http://schemas.microsoft.com/office/drawing/2014/main" id="{39A3715A-F23D-99DE-19AA-7067836044F5}"/>
              </a:ext>
            </a:extLst>
          </p:cNvPr>
          <p:cNvSpPr>
            <a:spLocks noGrp="1"/>
          </p:cNvSpPr>
          <p:nvPr>
            <p:ph type="sldNum" sz="quarter" idx="5"/>
          </p:nvPr>
        </p:nvSpPr>
        <p:spPr/>
        <p:txBody>
          <a:bodyPr/>
          <a:lstStyle/>
          <a:p>
            <a:fld id="{B76B406D-F51E-47BB-B78E-87E4B8860F73}" type="slidenum">
              <a:rPr lang="en-GB" smtClean="0"/>
              <a:t>28</a:t>
            </a:fld>
            <a:endParaRPr lang="en-GB"/>
          </a:p>
        </p:txBody>
      </p:sp>
    </p:spTree>
    <p:extLst>
      <p:ext uri="{BB962C8B-B14F-4D97-AF65-F5344CB8AC3E}">
        <p14:creationId xmlns:p14="http://schemas.microsoft.com/office/powerpoint/2010/main" val="36572783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Thank you for coming. We look forward to seeing you all again in September :) </a:t>
            </a:r>
          </a:p>
        </p:txBody>
      </p:sp>
      <p:sp>
        <p:nvSpPr>
          <p:cNvPr id="4" name="Slide Number Placeholder 3"/>
          <p:cNvSpPr>
            <a:spLocks noGrp="1"/>
          </p:cNvSpPr>
          <p:nvPr>
            <p:ph type="sldNum" sz="quarter" idx="5"/>
          </p:nvPr>
        </p:nvSpPr>
        <p:spPr/>
        <p:txBody>
          <a:bodyPr/>
          <a:lstStyle/>
          <a:p>
            <a:fld id="{B76B406D-F51E-47BB-B78E-87E4B8860F73}" type="slidenum">
              <a:rPr lang="en-GB" smtClean="0"/>
              <a:t>29</a:t>
            </a:fld>
            <a:endParaRPr lang="en-GB"/>
          </a:p>
        </p:txBody>
      </p:sp>
    </p:spTree>
    <p:extLst>
      <p:ext uri="{BB962C8B-B14F-4D97-AF65-F5344CB8AC3E}">
        <p14:creationId xmlns:p14="http://schemas.microsoft.com/office/powerpoint/2010/main" val="3978793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dirty="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dirty="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5586B75A-687E-405C-8A0B-8D00578BA2C3}" type="datetimeFigureOut">
              <a:rPr lang="en-US" dirty="0"/>
              <a:pPr/>
              <a:t>9/15/2026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5586B75A-687E-405C-8A0B-8D00578BA2C3}" type="datetimeFigureOut">
              <a:rPr lang="en-US" dirty="0"/>
              <a:pPr/>
              <a:t>9/15/2026</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5586B75A-687E-405C-8A0B-8D00578BA2C3}" type="datetimeFigureOut">
              <a:rPr lang="en-US" dirty="0"/>
              <a:pPr/>
              <a:t>9/15/2026</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9/15/2026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9/15/2026</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9/15/2026</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2.sv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svg"/><Relationship Id="rId7"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jpeg"/><Relationship Id="rId5" Type="http://schemas.openxmlformats.org/officeDocument/2006/relationships/image" Target="../media/image26.jpeg"/><Relationship Id="rId10" Type="http://schemas.openxmlformats.org/officeDocument/2006/relationships/image" Target="../media/image31.svg"/><Relationship Id="rId4" Type="http://schemas.openxmlformats.org/officeDocument/2006/relationships/image" Target="../media/image25.png"/><Relationship Id="rId9" Type="http://schemas.openxmlformats.org/officeDocument/2006/relationships/image" Target="../media/image30.sv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9.svg"/><Relationship Id="rId18" Type="http://schemas.openxmlformats.org/officeDocument/2006/relationships/image" Target="../media/image44.png"/><Relationship Id="rId3" Type="http://schemas.openxmlformats.org/officeDocument/2006/relationships/image" Target="../media/image33.png"/><Relationship Id="rId7" Type="http://schemas.microsoft.com/office/2007/relationships/hdphoto" Target="../media/hdphoto2.wdp"/><Relationship Id="rId12" Type="http://schemas.openxmlformats.org/officeDocument/2006/relationships/image" Target="../media/image38.png"/><Relationship Id="rId17" Type="http://schemas.openxmlformats.org/officeDocument/2006/relationships/image" Target="../media/image43.png"/><Relationship Id="rId2" Type="http://schemas.openxmlformats.org/officeDocument/2006/relationships/notesSlide" Target="../notesSlides/notesSlide9.xml"/><Relationship Id="rId16"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7.png"/><Relationship Id="rId5" Type="http://schemas.openxmlformats.org/officeDocument/2006/relationships/hyperlink" Target="http://www.smartyschoolwear.co.uk" TargetMode="External"/><Relationship Id="rId15" Type="http://schemas.openxmlformats.org/officeDocument/2006/relationships/image" Target="../media/image41.png"/><Relationship Id="rId10" Type="http://schemas.openxmlformats.org/officeDocument/2006/relationships/image" Target="../media/image36.png"/><Relationship Id="rId4" Type="http://schemas.microsoft.com/office/2007/relationships/hdphoto" Target="../media/hdphoto1.wdp"/><Relationship Id="rId9" Type="http://schemas.microsoft.com/office/2007/relationships/hdphoto" Target="../media/hdphoto3.wdp"/><Relationship Id="rId14" Type="http://schemas.openxmlformats.org/officeDocument/2006/relationships/image" Target="../media/image40.svg"/></Relationships>
</file>

<file path=ppt/slides/_rels/slide10.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jpeg"/><Relationship Id="rId10" Type="http://schemas.openxmlformats.org/officeDocument/2006/relationships/image" Target="../media/image52.svg"/><Relationship Id="rId4" Type="http://schemas.openxmlformats.org/officeDocument/2006/relationships/image" Target="../media/image46.jpeg"/><Relationship Id="rId9" Type="http://schemas.openxmlformats.org/officeDocument/2006/relationships/image" Target="../media/image51.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6.svg"/><Relationship Id="rId5" Type="http://schemas.openxmlformats.org/officeDocument/2006/relationships/image" Target="../media/image55.jpeg"/><Relationship Id="rId4" Type="http://schemas.openxmlformats.org/officeDocument/2006/relationships/image" Target="../media/image54.svg"/></Relationships>
</file>

<file path=ppt/slides/_rels/slide1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62.jpe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65.jpeg"/><Relationship Id="rId4" Type="http://schemas.openxmlformats.org/officeDocument/2006/relationships/image" Target="../media/image64.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54.svg"/><Relationship Id="rId7" Type="http://schemas.openxmlformats.org/officeDocument/2006/relationships/image" Target="../media/image69.sv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8.svg"/><Relationship Id="rId5" Type="http://schemas.openxmlformats.org/officeDocument/2006/relationships/image" Target="../media/image67.svg"/><Relationship Id="rId4" Type="http://schemas.openxmlformats.org/officeDocument/2006/relationships/image" Target="../media/image66.svg"/><Relationship Id="rId9" Type="http://schemas.openxmlformats.org/officeDocument/2006/relationships/image" Target="../media/image71.png"/></Relationships>
</file>

<file path=ppt/slides/_rels/slide24.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jpeg"/><Relationship Id="rId4" Type="http://schemas.openxmlformats.org/officeDocument/2006/relationships/image" Target="../media/image73.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60.png"/></Relationships>
</file>

<file path=ppt/slides/_rels/slide2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jpe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4814997" y="2463304"/>
            <a:ext cx="7200183" cy="3266149"/>
          </a:xfrm>
        </p:spPr>
        <p:txBody>
          <a:bodyPr>
            <a:normAutofit fontScale="90000"/>
          </a:bodyPr>
          <a:lstStyle/>
          <a:p>
            <a:pPr algn="ctr">
              <a:lnSpc>
                <a:spcPct val="150000"/>
              </a:lnSpc>
            </a:pPr>
            <a:r>
              <a:rPr lang="en-GB">
                <a:latin typeface="Letter-join Print Plus 1"/>
                <a:cs typeface="Arial"/>
              </a:rPr>
              <a:t>Welcome to Fairlands Primary School</a:t>
            </a:r>
            <a:br>
              <a:rPr lang="en-GB">
                <a:latin typeface="Letter-join Print Plus 1"/>
                <a:cs typeface="Arial"/>
              </a:rPr>
            </a:br>
            <a:r>
              <a:rPr lang="en-GB" sz="5300">
                <a:latin typeface="Letter-join Print Plus 1"/>
                <a:cs typeface="Arial"/>
              </a:rPr>
              <a:t>New to Nursery </a:t>
            </a:r>
            <a:br>
              <a:rPr lang="en-GB" sz="5300">
                <a:latin typeface="Letter-join Print Plus 1"/>
                <a:cs typeface="Arial"/>
              </a:rPr>
            </a:br>
            <a:r>
              <a:rPr lang="en-GB" sz="5300">
                <a:latin typeface="Letter-join Print Plus 1"/>
                <a:cs typeface="Arial"/>
              </a:rPr>
              <a:t>transition meeting</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154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97F4-7FDF-4746-B7F9-52D4C26461CC}"/>
              </a:ext>
            </a:extLst>
          </p:cNvPr>
          <p:cNvSpPr>
            <a:spLocks noGrp="1"/>
          </p:cNvSpPr>
          <p:nvPr>
            <p:ph type="title"/>
          </p:nvPr>
        </p:nvSpPr>
        <p:spPr>
          <a:xfrm>
            <a:off x="163620" y="2011680"/>
            <a:ext cx="3010654" cy="3395472"/>
          </a:xfrm>
        </p:spPr>
        <p:txBody>
          <a:bodyPr vert="horz" lIns="91440" tIns="45720" rIns="91440" bIns="45720" rtlCol="0" anchor="b">
            <a:noAutofit/>
          </a:bodyPr>
          <a:lstStyle/>
          <a:p>
            <a:r>
              <a:rPr lang="en-US" sz="4000" spc="-100">
                <a:latin typeface="HfW precursive"/>
                <a:cs typeface="Arial"/>
              </a:rPr>
              <a:t>Meet our Leadership Team…</a:t>
            </a:r>
            <a:br>
              <a:rPr lang="en-US" sz="4000" spc="-100">
                <a:cs typeface="Arial" panose="020B0604020202020204" pitchFamily="34" charset="0"/>
              </a:rPr>
            </a:br>
            <a:br>
              <a:rPr lang="en-US" sz="4000" spc="-100">
                <a:cs typeface="Arial" panose="020B0604020202020204" pitchFamily="34" charset="0"/>
              </a:rPr>
            </a:br>
            <a:endParaRPr lang="en-US" sz="4000" spc="-100">
              <a:cs typeface="Arial" panose="020B0604020202020204" pitchFamily="34" charset="0"/>
            </a:endParaRPr>
          </a:p>
        </p:txBody>
      </p:sp>
      <p:sp>
        <p:nvSpPr>
          <p:cNvPr id="6" name="Rectangle 3">
            <a:extLst>
              <a:ext uri="{FF2B5EF4-FFF2-40B4-BE49-F238E27FC236}">
                <a16:creationId xmlns:a16="http://schemas.microsoft.com/office/drawing/2014/main" id="{9899BA0A-DA4B-33EB-81CB-EBF1CA7CDA14}"/>
              </a:ext>
            </a:extLst>
          </p:cNvPr>
          <p:cNvSpPr txBox="1">
            <a:spLocks noChangeArrowheads="1"/>
          </p:cNvSpPr>
          <p:nvPr/>
        </p:nvSpPr>
        <p:spPr bwMode="auto">
          <a:xfrm>
            <a:off x="6278619" y="2690559"/>
            <a:ext cx="2565024" cy="851977"/>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a:buNone/>
              <a:defRPr/>
            </a:pPr>
            <a:r>
              <a:rPr lang="en-GB" sz="1500" b="1" kern="0">
                <a:latin typeface="HfW precursive"/>
              </a:rPr>
              <a:t>Miss Michelle Bridge</a:t>
            </a:r>
            <a:endParaRPr lang="en-US"/>
          </a:p>
          <a:p>
            <a:pPr algn="ctr">
              <a:buNone/>
              <a:defRPr/>
            </a:pPr>
            <a:r>
              <a:rPr lang="en-GB" sz="1500" kern="0">
                <a:latin typeface="HfW precursive"/>
              </a:rPr>
              <a:t>Senior Deputy Headteacher</a:t>
            </a:r>
          </a:p>
          <a:p>
            <a:pPr marL="0" indent="0" algn="ctr">
              <a:buNone/>
              <a:defRPr/>
            </a:pPr>
            <a:endParaRPr lang="en-GB" sz="1500" kern="0">
              <a:latin typeface="HfW precursive"/>
            </a:endParaRPr>
          </a:p>
          <a:p>
            <a:pPr marL="0" indent="0" eaLnBrk="1" hangingPunct="1">
              <a:buNone/>
              <a:defRPr/>
            </a:pPr>
            <a:endParaRPr lang="en-GB" sz="2500" b="1" kern="0">
              <a:latin typeface="Corbel" panose="020B0503020204020204"/>
            </a:endParaRPr>
          </a:p>
          <a:p>
            <a:pPr marL="0" indent="0" eaLnBrk="1" hangingPunct="1">
              <a:buNone/>
              <a:defRPr/>
            </a:pPr>
            <a:endParaRPr lang="en-GB" sz="2500" b="1" kern="0">
              <a:latin typeface="Corbel" panose="020B0503020204020204"/>
            </a:endParaRPr>
          </a:p>
        </p:txBody>
      </p:sp>
      <p:sp>
        <p:nvSpPr>
          <p:cNvPr id="10" name="Rectangle 3">
            <a:extLst>
              <a:ext uri="{FF2B5EF4-FFF2-40B4-BE49-F238E27FC236}">
                <a16:creationId xmlns:a16="http://schemas.microsoft.com/office/drawing/2014/main" id="{93B18988-4E4F-B051-8E29-018D16DE6A13}"/>
              </a:ext>
            </a:extLst>
          </p:cNvPr>
          <p:cNvSpPr txBox="1">
            <a:spLocks noChangeArrowheads="1"/>
          </p:cNvSpPr>
          <p:nvPr/>
        </p:nvSpPr>
        <p:spPr bwMode="auto">
          <a:xfrm>
            <a:off x="6283110" y="5692842"/>
            <a:ext cx="2565024" cy="840746"/>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a:buNone/>
              <a:defRPr/>
            </a:pPr>
            <a:r>
              <a:rPr lang="en-GB" sz="1500" b="1" kern="0">
                <a:latin typeface="HfW precursive"/>
              </a:rPr>
              <a:t>Mrs Amy McCullagh</a:t>
            </a:r>
            <a:endParaRPr lang="en-US"/>
          </a:p>
          <a:p>
            <a:pPr marL="0" indent="0" algn="ctr" eaLnBrk="1" hangingPunct="1">
              <a:buNone/>
              <a:defRPr/>
            </a:pPr>
            <a:r>
              <a:rPr lang="en-GB" sz="1500" kern="0">
                <a:latin typeface="HfW precursive"/>
              </a:rPr>
              <a:t>Family Support Worker​</a:t>
            </a:r>
          </a:p>
          <a:p>
            <a:pPr marL="0" indent="0" eaLnBrk="1" hangingPunct="1">
              <a:buNone/>
              <a:defRPr/>
            </a:pPr>
            <a:endParaRPr lang="en-GB" sz="2500" b="1" kern="0">
              <a:latin typeface="Corbel" panose="020B0503020204020204"/>
            </a:endParaRPr>
          </a:p>
          <a:p>
            <a:pPr marL="0" indent="0" eaLnBrk="1" hangingPunct="1">
              <a:buNone/>
              <a:defRPr/>
            </a:pPr>
            <a:endParaRPr lang="en-GB" sz="2500" b="1" kern="0">
              <a:latin typeface="Corbel" panose="020B0503020204020204"/>
            </a:endParaRPr>
          </a:p>
        </p:txBody>
      </p:sp>
      <p:sp>
        <p:nvSpPr>
          <p:cNvPr id="11" name="Rectangle 3">
            <a:extLst>
              <a:ext uri="{FF2B5EF4-FFF2-40B4-BE49-F238E27FC236}">
                <a16:creationId xmlns:a16="http://schemas.microsoft.com/office/drawing/2014/main" id="{25732F4D-9A3C-1F82-079E-A5D50DC07634}"/>
              </a:ext>
            </a:extLst>
          </p:cNvPr>
          <p:cNvSpPr txBox="1">
            <a:spLocks noChangeArrowheads="1"/>
          </p:cNvSpPr>
          <p:nvPr/>
        </p:nvSpPr>
        <p:spPr bwMode="auto">
          <a:xfrm>
            <a:off x="3534386" y="2686594"/>
            <a:ext cx="2565024" cy="841539"/>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a:buNone/>
              <a:defRPr/>
            </a:pPr>
            <a:r>
              <a:rPr lang="en-GB" sz="1500" b="1" kern="0">
                <a:latin typeface="HfW precursive"/>
              </a:rPr>
              <a:t>Mr Robert Staples</a:t>
            </a:r>
            <a:endParaRPr lang="en-US">
              <a:latin typeface="Corbel" panose="020B0503020204020204"/>
            </a:endParaRPr>
          </a:p>
          <a:p>
            <a:pPr algn="ctr">
              <a:buNone/>
              <a:defRPr/>
            </a:pPr>
            <a:r>
              <a:rPr lang="en-GB" sz="1500" kern="0">
                <a:latin typeface="HfW precursive"/>
              </a:rPr>
              <a:t>Headteacher</a:t>
            </a:r>
          </a:p>
          <a:p>
            <a:pPr marL="0" indent="0" eaLnBrk="1" hangingPunct="1">
              <a:buNone/>
              <a:defRPr/>
            </a:pPr>
            <a:endParaRPr lang="en-GB" sz="2500" b="1" kern="0">
              <a:latin typeface="Corbel" panose="020B0503020204020204"/>
            </a:endParaRPr>
          </a:p>
          <a:p>
            <a:pPr marL="0" indent="0" eaLnBrk="1" hangingPunct="1">
              <a:buNone/>
              <a:defRPr/>
            </a:pPr>
            <a:endParaRPr lang="en-GB" sz="2500" b="1" kern="0">
              <a:latin typeface="Corbel" panose="020B0503020204020204"/>
            </a:endParaRPr>
          </a:p>
        </p:txBody>
      </p:sp>
      <p:sp>
        <p:nvSpPr>
          <p:cNvPr id="12" name="Rectangle 3">
            <a:extLst>
              <a:ext uri="{FF2B5EF4-FFF2-40B4-BE49-F238E27FC236}">
                <a16:creationId xmlns:a16="http://schemas.microsoft.com/office/drawing/2014/main" id="{865ACCCF-BB5B-D1EF-B089-316AA5A17864}"/>
              </a:ext>
            </a:extLst>
          </p:cNvPr>
          <p:cNvSpPr txBox="1">
            <a:spLocks noChangeArrowheads="1"/>
          </p:cNvSpPr>
          <p:nvPr/>
        </p:nvSpPr>
        <p:spPr bwMode="auto">
          <a:xfrm>
            <a:off x="9170042" y="5692842"/>
            <a:ext cx="2565024" cy="841539"/>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None/>
              <a:defRPr/>
            </a:pPr>
            <a:r>
              <a:rPr lang="en-GB" sz="1500" b="1" kern="0">
                <a:latin typeface="HfW precursive"/>
              </a:rPr>
              <a:t>Mr Chris Holgate</a:t>
            </a:r>
          </a:p>
          <a:p>
            <a:pPr marL="0" indent="0" algn="ctr" eaLnBrk="1" hangingPunct="1">
              <a:buNone/>
              <a:defRPr/>
            </a:pPr>
            <a:r>
              <a:rPr lang="en-GB" sz="1500" kern="0">
                <a:latin typeface="HfW precursive"/>
              </a:rPr>
              <a:t>Assistant Headteacher</a:t>
            </a:r>
          </a:p>
          <a:p>
            <a:pPr marL="0" indent="0" eaLnBrk="1" hangingPunct="1">
              <a:buNone/>
              <a:defRPr/>
            </a:pPr>
            <a:endParaRPr lang="en-GB" sz="2500" b="1" kern="0">
              <a:latin typeface="Corbel" panose="020B0503020204020204"/>
            </a:endParaRPr>
          </a:p>
          <a:p>
            <a:pPr marL="0" indent="0" eaLnBrk="1" hangingPunct="1">
              <a:buNone/>
              <a:defRPr/>
            </a:pPr>
            <a:endParaRPr lang="en-GB" sz="2500" b="1" kern="0">
              <a:latin typeface="Corbel" panose="020B0503020204020204"/>
            </a:endParaRPr>
          </a:p>
        </p:txBody>
      </p:sp>
      <p:sp>
        <p:nvSpPr>
          <p:cNvPr id="14" name="Rectangle 3">
            <a:extLst>
              <a:ext uri="{FF2B5EF4-FFF2-40B4-BE49-F238E27FC236}">
                <a16:creationId xmlns:a16="http://schemas.microsoft.com/office/drawing/2014/main" id="{FF87EF00-263D-0610-8D26-A34B2149B96F}"/>
              </a:ext>
            </a:extLst>
          </p:cNvPr>
          <p:cNvSpPr txBox="1">
            <a:spLocks noChangeArrowheads="1"/>
          </p:cNvSpPr>
          <p:nvPr/>
        </p:nvSpPr>
        <p:spPr bwMode="auto">
          <a:xfrm>
            <a:off x="9015440" y="2689704"/>
            <a:ext cx="2565024" cy="842271"/>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None/>
              <a:defRPr/>
            </a:pPr>
            <a:r>
              <a:rPr lang="en-GB" sz="1500" b="1" kern="0" dirty="0">
                <a:latin typeface="HfW precursive"/>
              </a:rPr>
              <a:t>Mrs Natalie Sembi</a:t>
            </a:r>
            <a:endParaRPr lang="en-GB" sz="2000" kern="0" dirty="0">
              <a:latin typeface="Corbel" panose="020B0503020204020204"/>
            </a:endParaRPr>
          </a:p>
          <a:p>
            <a:pPr marL="0" indent="0" algn="ctr" eaLnBrk="1" hangingPunct="1">
              <a:buNone/>
              <a:defRPr/>
            </a:pPr>
            <a:r>
              <a:rPr lang="en-GB" sz="1500" kern="0" dirty="0">
                <a:latin typeface="HfW precursive"/>
              </a:rPr>
              <a:t>Deputy Headteacher of the Lower Phase </a:t>
            </a:r>
            <a:endParaRPr lang="en-GB" dirty="0"/>
          </a:p>
        </p:txBody>
      </p:sp>
      <p:pic>
        <p:nvPicPr>
          <p:cNvPr id="9" name="Picture 8" descr="Info panel picture">
            <a:extLst>
              <a:ext uri="{FF2B5EF4-FFF2-40B4-BE49-F238E27FC236}">
                <a16:creationId xmlns:a16="http://schemas.microsoft.com/office/drawing/2014/main" id="{8E70369E-62BD-FC59-9882-DE3BAD622116}"/>
              </a:ext>
            </a:extLst>
          </p:cNvPr>
          <p:cNvPicPr>
            <a:picLocks noChangeAspect="1"/>
          </p:cNvPicPr>
          <p:nvPr/>
        </p:nvPicPr>
        <p:blipFill>
          <a:blip r:embed="rId3"/>
          <a:stretch>
            <a:fillRect/>
          </a:stretch>
        </p:blipFill>
        <p:spPr>
          <a:xfrm>
            <a:off x="3837214" y="662214"/>
            <a:ext cx="1905000" cy="1905000"/>
          </a:xfrm>
          <a:prstGeom prst="rect">
            <a:avLst/>
          </a:prstGeom>
        </p:spPr>
      </p:pic>
      <p:pic>
        <p:nvPicPr>
          <p:cNvPr id="15" name="Picture 14" descr="Info panel picture">
            <a:extLst>
              <a:ext uri="{FF2B5EF4-FFF2-40B4-BE49-F238E27FC236}">
                <a16:creationId xmlns:a16="http://schemas.microsoft.com/office/drawing/2014/main" id="{C816E0AB-F502-2744-4CDC-8AD003675047}"/>
              </a:ext>
            </a:extLst>
          </p:cNvPr>
          <p:cNvPicPr>
            <a:picLocks noChangeAspect="1"/>
          </p:cNvPicPr>
          <p:nvPr/>
        </p:nvPicPr>
        <p:blipFill>
          <a:blip r:embed="rId4"/>
          <a:stretch>
            <a:fillRect/>
          </a:stretch>
        </p:blipFill>
        <p:spPr>
          <a:xfrm>
            <a:off x="6582833" y="662214"/>
            <a:ext cx="1905000" cy="1905000"/>
          </a:xfrm>
          <a:prstGeom prst="rect">
            <a:avLst/>
          </a:prstGeom>
        </p:spPr>
      </p:pic>
      <p:pic>
        <p:nvPicPr>
          <p:cNvPr id="17" name="Picture 16" descr="A person smiling in a circle&#10;&#10;AI-generated content may be incorrect.">
            <a:extLst>
              <a:ext uri="{FF2B5EF4-FFF2-40B4-BE49-F238E27FC236}">
                <a16:creationId xmlns:a16="http://schemas.microsoft.com/office/drawing/2014/main" id="{621DB0DA-C0A6-49D8-B314-918CAC4471EF}"/>
              </a:ext>
            </a:extLst>
          </p:cNvPr>
          <p:cNvPicPr>
            <a:picLocks noChangeAspect="1"/>
          </p:cNvPicPr>
          <p:nvPr/>
        </p:nvPicPr>
        <p:blipFill>
          <a:blip r:embed="rId5"/>
          <a:stretch>
            <a:fillRect/>
          </a:stretch>
        </p:blipFill>
        <p:spPr>
          <a:xfrm>
            <a:off x="9355826" y="662214"/>
            <a:ext cx="1905000" cy="1905000"/>
          </a:xfrm>
          <a:prstGeom prst="rect">
            <a:avLst/>
          </a:prstGeom>
        </p:spPr>
      </p:pic>
      <p:pic>
        <p:nvPicPr>
          <p:cNvPr id="19" name="Picture 18" descr="Info panel picture">
            <a:extLst>
              <a:ext uri="{FF2B5EF4-FFF2-40B4-BE49-F238E27FC236}">
                <a16:creationId xmlns:a16="http://schemas.microsoft.com/office/drawing/2014/main" id="{22A72C42-1B38-46F2-AFAA-DD420540D63C}"/>
              </a:ext>
            </a:extLst>
          </p:cNvPr>
          <p:cNvPicPr>
            <a:picLocks noChangeAspect="1"/>
          </p:cNvPicPr>
          <p:nvPr/>
        </p:nvPicPr>
        <p:blipFill>
          <a:blip r:embed="rId6"/>
          <a:srcRect t="-2921" r="-206" b="3832"/>
          <a:stretch>
            <a:fillRect/>
          </a:stretch>
        </p:blipFill>
        <p:spPr>
          <a:xfrm>
            <a:off x="9497786" y="3714867"/>
            <a:ext cx="1908914" cy="1899736"/>
          </a:xfrm>
          <a:prstGeom prst="rect">
            <a:avLst/>
          </a:prstGeom>
        </p:spPr>
      </p:pic>
      <p:pic>
        <p:nvPicPr>
          <p:cNvPr id="4" name="Picture 3" descr="Info panel picture">
            <a:extLst>
              <a:ext uri="{FF2B5EF4-FFF2-40B4-BE49-F238E27FC236}">
                <a16:creationId xmlns:a16="http://schemas.microsoft.com/office/drawing/2014/main" id="{B3B94897-DC5A-2633-AB1F-072EE7046D70}"/>
              </a:ext>
            </a:extLst>
          </p:cNvPr>
          <p:cNvPicPr>
            <a:picLocks noChangeAspect="1"/>
          </p:cNvPicPr>
          <p:nvPr/>
        </p:nvPicPr>
        <p:blipFill>
          <a:blip r:embed="rId7"/>
          <a:stretch>
            <a:fillRect/>
          </a:stretch>
        </p:blipFill>
        <p:spPr>
          <a:xfrm>
            <a:off x="6607151" y="3710214"/>
            <a:ext cx="1905000" cy="1905000"/>
          </a:xfrm>
          <a:prstGeom prst="rect">
            <a:avLst/>
          </a:prstGeom>
        </p:spPr>
      </p:pic>
      <p:sp>
        <p:nvSpPr>
          <p:cNvPr id="5" name="TextBox 4">
            <a:extLst>
              <a:ext uri="{FF2B5EF4-FFF2-40B4-BE49-F238E27FC236}">
                <a16:creationId xmlns:a16="http://schemas.microsoft.com/office/drawing/2014/main" id="{93B18988-4E4F-B051-8E29-018D16DE6A13}"/>
              </a:ext>
            </a:extLst>
          </p:cNvPr>
          <p:cNvSpPr txBox="1">
            <a:spLocks noChangeArrowheads="1"/>
          </p:cNvSpPr>
          <p:nvPr/>
        </p:nvSpPr>
        <p:spPr bwMode="auto">
          <a:xfrm>
            <a:off x="3515847" y="5692843"/>
            <a:ext cx="2565024" cy="840746"/>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defPPr>
              <a:defRPr lang="en-US"/>
            </a:defPPr>
            <a:lvl1pPr marL="342900" indent="-342900" algn="l" defTabSz="457200" rtl="0" eaLnBrk="0" fontAlgn="base" latinLnBrk="0" hangingPunct="0">
              <a:spcBef>
                <a:spcPct val="20000"/>
              </a:spcBef>
              <a:spcAft>
                <a:spcPct val="0"/>
              </a:spcAft>
              <a:buChar char="•"/>
              <a:defRPr sz="3200" kern="1200">
                <a:solidFill>
                  <a:schemeClr val="tx1"/>
                </a:solidFill>
                <a:latin typeface="+mn-lt"/>
                <a:ea typeface="+mn-ea"/>
                <a:cs typeface="+mn-cs"/>
              </a:defRPr>
            </a:lvl1pPr>
            <a:lvl2pPr marL="742950" indent="-285750" algn="l" defTabSz="457200" rtl="0" eaLnBrk="0" fontAlgn="base" latinLnBrk="0" hangingPunct="0">
              <a:spcBef>
                <a:spcPct val="20000"/>
              </a:spcBef>
              <a:spcAft>
                <a:spcPct val="0"/>
              </a:spcAft>
              <a:buChar char="–"/>
              <a:defRPr sz="2800" kern="1200">
                <a:solidFill>
                  <a:schemeClr val="tx1"/>
                </a:solidFill>
                <a:latin typeface="+mn-lt"/>
                <a:ea typeface="+mn-ea"/>
                <a:cs typeface="+mn-cs"/>
              </a:defRPr>
            </a:lvl2pPr>
            <a:lvl3pPr marL="1143000" indent="-228600" algn="l" defTabSz="457200" rtl="0" eaLnBrk="0" fontAlgn="base" latinLnBrk="0" hangingPunct="0">
              <a:spcBef>
                <a:spcPct val="20000"/>
              </a:spcBef>
              <a:spcAft>
                <a:spcPct val="0"/>
              </a:spcAft>
              <a:buChar char="•"/>
              <a:defRPr sz="2400" kern="1200">
                <a:solidFill>
                  <a:schemeClr val="tx1"/>
                </a:solidFill>
                <a:latin typeface="+mn-lt"/>
                <a:ea typeface="+mn-ea"/>
                <a:cs typeface="+mn-cs"/>
              </a:defRPr>
            </a:lvl3pPr>
            <a:lvl4pPr marL="1600200" indent="-228600" algn="l" defTabSz="457200" rtl="0" eaLnBrk="0" fontAlgn="base" latinLnBrk="0" hangingPunct="0">
              <a:spcBef>
                <a:spcPct val="20000"/>
              </a:spcBef>
              <a:spcAft>
                <a:spcPct val="0"/>
              </a:spcAft>
              <a:buChar char="–"/>
              <a:defRPr sz="2000" kern="1200">
                <a:solidFill>
                  <a:schemeClr val="tx1"/>
                </a:solidFill>
                <a:latin typeface="+mn-lt"/>
                <a:ea typeface="+mn-ea"/>
                <a:cs typeface="+mn-cs"/>
              </a:defRPr>
            </a:lvl4pPr>
            <a:lvl5pPr marL="2057400" indent="-228600" algn="l" defTabSz="457200" rtl="0" eaLnBrk="0" fontAlgn="base" latinLnBrk="0" hangingPunct="0">
              <a:spcBef>
                <a:spcPct val="20000"/>
              </a:spcBef>
              <a:spcAft>
                <a:spcPct val="0"/>
              </a:spcAft>
              <a:buChar char="»"/>
              <a:defRPr sz="2000" kern="1200">
                <a:solidFill>
                  <a:schemeClr val="tx1"/>
                </a:solidFill>
                <a:latin typeface="+mn-lt"/>
                <a:ea typeface="+mn-ea"/>
                <a:cs typeface="+mn-cs"/>
              </a:defRPr>
            </a:lvl5pPr>
            <a:lvl6pPr marL="2514600" indent="-228600" algn="l" defTabSz="457200" rtl="0" eaLnBrk="1" fontAlgn="base" latinLnBrk="0" hangingPunct="1">
              <a:spcBef>
                <a:spcPct val="20000"/>
              </a:spcBef>
              <a:spcAft>
                <a:spcPct val="0"/>
              </a:spcAft>
              <a:buChar char="»"/>
              <a:defRPr sz="2000" kern="1200">
                <a:solidFill>
                  <a:schemeClr val="tx1"/>
                </a:solidFill>
                <a:latin typeface="+mn-lt"/>
                <a:ea typeface="+mn-ea"/>
                <a:cs typeface="+mn-cs"/>
              </a:defRPr>
            </a:lvl6pPr>
            <a:lvl7pPr marL="2971800" indent="-228600" algn="l" defTabSz="457200" rtl="0" eaLnBrk="1" fontAlgn="base" latinLnBrk="0" hangingPunct="1">
              <a:spcBef>
                <a:spcPct val="20000"/>
              </a:spcBef>
              <a:spcAft>
                <a:spcPct val="0"/>
              </a:spcAft>
              <a:buChar char="»"/>
              <a:defRPr sz="2000" kern="1200">
                <a:solidFill>
                  <a:schemeClr val="tx1"/>
                </a:solidFill>
                <a:latin typeface="+mn-lt"/>
                <a:ea typeface="+mn-ea"/>
                <a:cs typeface="+mn-cs"/>
              </a:defRPr>
            </a:lvl7pPr>
            <a:lvl8pPr marL="3429000" indent="-228600" algn="l" defTabSz="457200" rtl="0" eaLnBrk="1" fontAlgn="base" latinLnBrk="0" hangingPunct="1">
              <a:spcBef>
                <a:spcPct val="20000"/>
              </a:spcBef>
              <a:spcAft>
                <a:spcPct val="0"/>
              </a:spcAft>
              <a:buChar char="»"/>
              <a:defRPr sz="2000" kern="1200">
                <a:solidFill>
                  <a:schemeClr val="tx1"/>
                </a:solidFill>
                <a:latin typeface="+mn-lt"/>
                <a:ea typeface="+mn-ea"/>
                <a:cs typeface="+mn-cs"/>
              </a:defRPr>
            </a:lvl8pPr>
            <a:lvl9pPr marL="3886200" indent="-228600" algn="l" defTabSz="457200" rtl="0" eaLnBrk="1" fontAlgn="base" latinLnBrk="0" hangingPunct="1">
              <a:spcBef>
                <a:spcPct val="20000"/>
              </a:spcBef>
              <a:spcAft>
                <a:spcPct val="0"/>
              </a:spcAft>
              <a:buChar char="»"/>
              <a:defRPr sz="2000" kern="1200">
                <a:solidFill>
                  <a:schemeClr val="tx1"/>
                </a:solidFill>
                <a:latin typeface="+mn-lt"/>
                <a:ea typeface="+mn-ea"/>
                <a:cs typeface="+mn-cs"/>
              </a:defRPr>
            </a:lvl9pPr>
          </a:lstStyle>
          <a:p>
            <a:pPr algn="ctr" eaLnBrk="1" hangingPunct="1">
              <a:buNone/>
              <a:defRPr/>
            </a:pPr>
            <a:r>
              <a:rPr lang="en-GB" sz="1500" b="1" kern="0" dirty="0">
                <a:latin typeface="HfW precursive"/>
              </a:rPr>
              <a:t>Mrs Sharon Mullan</a:t>
            </a:r>
            <a:endParaRPr lang="en-GB" sz="2000" kern="0" dirty="0">
              <a:latin typeface="Corbel" panose="020B0503020204020204"/>
            </a:endParaRPr>
          </a:p>
          <a:p>
            <a:pPr marL="0" indent="0" algn="ctr" eaLnBrk="1" hangingPunct="1">
              <a:buNone/>
              <a:defRPr/>
            </a:pPr>
            <a:r>
              <a:rPr lang="en-GB" sz="1500" kern="0" dirty="0">
                <a:latin typeface="HfW precursive"/>
              </a:rPr>
              <a:t>Assistant Headteacher &amp; SENDco</a:t>
            </a:r>
          </a:p>
          <a:p>
            <a:pPr marL="0" indent="0" eaLnBrk="1" hangingPunct="1">
              <a:buNone/>
              <a:defRPr/>
            </a:pPr>
            <a:endParaRPr lang="en-GB" sz="2500" b="1" kern="0">
              <a:latin typeface="Corbel" panose="020B0503020204020204"/>
            </a:endParaRPr>
          </a:p>
          <a:p>
            <a:pPr marL="0" indent="0" eaLnBrk="1" hangingPunct="1">
              <a:buNone/>
              <a:defRPr/>
            </a:pPr>
            <a:endParaRPr lang="en-GB" sz="2500" b="1" kern="0">
              <a:latin typeface="Corbel" panose="020B0503020204020204"/>
            </a:endParaRPr>
          </a:p>
        </p:txBody>
      </p:sp>
      <p:pic>
        <p:nvPicPr>
          <p:cNvPr id="7" name="Picture 6" descr="Info panel picture">
            <a:extLst>
              <a:ext uri="{FF2B5EF4-FFF2-40B4-BE49-F238E27FC236}">
                <a16:creationId xmlns:a16="http://schemas.microsoft.com/office/drawing/2014/main" id="{7DDCFEFC-4BDA-53E6-E966-8EB1534717BD}"/>
              </a:ext>
            </a:extLst>
          </p:cNvPr>
          <p:cNvPicPr>
            <a:picLocks noChangeAspect="1"/>
          </p:cNvPicPr>
          <p:nvPr/>
        </p:nvPicPr>
        <p:blipFill>
          <a:blip r:embed="rId8"/>
          <a:stretch>
            <a:fillRect/>
          </a:stretch>
        </p:blipFill>
        <p:spPr>
          <a:xfrm>
            <a:off x="3833395" y="3719763"/>
            <a:ext cx="1905000" cy="1905000"/>
          </a:xfrm>
          <a:prstGeom prst="rect">
            <a:avLst/>
          </a:prstGeom>
        </p:spPr>
      </p:pic>
    </p:spTree>
    <p:extLst>
      <p:ext uri="{BB962C8B-B14F-4D97-AF65-F5344CB8AC3E}">
        <p14:creationId xmlns:p14="http://schemas.microsoft.com/office/powerpoint/2010/main" val="2402535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97F4-7FDF-4746-B7F9-52D4C26461CC}"/>
              </a:ext>
            </a:extLst>
          </p:cNvPr>
          <p:cNvSpPr>
            <a:spLocks noGrp="1"/>
          </p:cNvSpPr>
          <p:nvPr>
            <p:ph type="title"/>
          </p:nvPr>
        </p:nvSpPr>
        <p:spPr>
          <a:xfrm>
            <a:off x="163620" y="2011680"/>
            <a:ext cx="3010654" cy="3395472"/>
          </a:xfrm>
        </p:spPr>
        <p:txBody>
          <a:bodyPr vert="horz" lIns="91440" tIns="45720" rIns="91440" bIns="45720" rtlCol="0" anchor="b">
            <a:noAutofit/>
          </a:bodyPr>
          <a:lstStyle/>
          <a:p>
            <a:r>
              <a:rPr lang="en-US" sz="4000" spc="-100">
                <a:latin typeface="HfW precursive"/>
                <a:cs typeface="Arial"/>
              </a:rPr>
              <a:t>Meet our Nursery Key Workers…</a:t>
            </a:r>
            <a:br>
              <a:rPr lang="en-US" sz="4000" spc="-100">
                <a:cs typeface="Arial" panose="020B0604020202020204" pitchFamily="34" charset="0"/>
              </a:rPr>
            </a:br>
            <a:br>
              <a:rPr lang="en-US" sz="4000" spc="-100">
                <a:cs typeface="Arial" panose="020B0604020202020204" pitchFamily="34" charset="0"/>
              </a:rPr>
            </a:br>
            <a:endParaRPr lang="en-US" sz="4000" spc="-100">
              <a:cs typeface="Arial" panose="020B0604020202020204" pitchFamily="34" charset="0"/>
            </a:endParaRPr>
          </a:p>
        </p:txBody>
      </p:sp>
      <p:sp>
        <p:nvSpPr>
          <p:cNvPr id="6" name="Rectangle 3">
            <a:extLst>
              <a:ext uri="{FF2B5EF4-FFF2-40B4-BE49-F238E27FC236}">
                <a16:creationId xmlns:a16="http://schemas.microsoft.com/office/drawing/2014/main" id="{9899BA0A-DA4B-33EB-81CB-EBF1CA7CDA14}"/>
              </a:ext>
            </a:extLst>
          </p:cNvPr>
          <p:cNvSpPr txBox="1">
            <a:spLocks noChangeArrowheads="1"/>
          </p:cNvSpPr>
          <p:nvPr/>
        </p:nvSpPr>
        <p:spPr bwMode="auto">
          <a:xfrm>
            <a:off x="8035509" y="5789359"/>
            <a:ext cx="2565024" cy="796123"/>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None/>
              <a:defRPr/>
            </a:pPr>
            <a:r>
              <a:rPr lang="en-GB" sz="1500" b="1" kern="0" dirty="0">
                <a:latin typeface="HfW precursive"/>
              </a:rPr>
              <a:t>Mrs Sandra Johnson</a:t>
            </a:r>
            <a:endParaRPr lang="en-GB" dirty="0">
              <a:latin typeface="Corbel" panose="020B0503020204020204"/>
            </a:endParaRPr>
          </a:p>
          <a:p>
            <a:pPr algn="ctr">
              <a:buNone/>
              <a:defRPr/>
            </a:pPr>
            <a:r>
              <a:rPr lang="en-GB" sz="1500" kern="0" dirty="0">
                <a:latin typeface="HfW precursive"/>
              </a:rPr>
              <a:t>Owls AM Key Worker </a:t>
            </a:r>
            <a:endParaRPr lang="en-GB" dirty="0"/>
          </a:p>
          <a:p>
            <a:pPr marL="0" indent="0" algn="ctr">
              <a:buNone/>
              <a:defRPr/>
            </a:pPr>
            <a:endParaRPr lang="en-GB" sz="1500" kern="0">
              <a:latin typeface="HfW precursive"/>
            </a:endParaRPr>
          </a:p>
          <a:p>
            <a:pPr marL="0" indent="0" eaLnBrk="1" hangingPunct="1">
              <a:buNone/>
              <a:defRPr/>
            </a:pPr>
            <a:endParaRPr lang="en-GB" sz="2500" b="1" kern="0">
              <a:latin typeface="Corbel" panose="020B0503020204020204"/>
            </a:endParaRPr>
          </a:p>
          <a:p>
            <a:pPr marL="0" indent="0" eaLnBrk="1" hangingPunct="1">
              <a:buNone/>
              <a:defRPr/>
            </a:pPr>
            <a:endParaRPr lang="en-GB" sz="2500" b="1" kern="0">
              <a:latin typeface="Corbel" panose="020B0503020204020204"/>
            </a:endParaRPr>
          </a:p>
        </p:txBody>
      </p:sp>
      <p:sp>
        <p:nvSpPr>
          <p:cNvPr id="10" name="Rectangle 3">
            <a:extLst>
              <a:ext uri="{FF2B5EF4-FFF2-40B4-BE49-F238E27FC236}">
                <a16:creationId xmlns:a16="http://schemas.microsoft.com/office/drawing/2014/main" id="{93B18988-4E4F-B051-8E29-018D16DE6A13}"/>
              </a:ext>
            </a:extLst>
          </p:cNvPr>
          <p:cNvSpPr txBox="1">
            <a:spLocks noChangeArrowheads="1"/>
          </p:cNvSpPr>
          <p:nvPr/>
        </p:nvSpPr>
        <p:spPr bwMode="auto">
          <a:xfrm>
            <a:off x="4688527" y="5786787"/>
            <a:ext cx="2565024" cy="819136"/>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None/>
              <a:defRPr/>
            </a:pPr>
            <a:r>
              <a:rPr lang="en-GB" sz="1500" b="1" kern="0" dirty="0">
                <a:latin typeface="HfW precursive"/>
              </a:rPr>
              <a:t>Mrs Mandy Glindon</a:t>
            </a:r>
            <a:endParaRPr lang="en-GB" sz="2000" kern="0" dirty="0">
              <a:latin typeface="Corbel" panose="020B0503020204020204"/>
            </a:endParaRPr>
          </a:p>
          <a:p>
            <a:pPr marL="0" indent="0" algn="ctr" eaLnBrk="1" hangingPunct="1">
              <a:buNone/>
              <a:defRPr/>
            </a:pPr>
            <a:r>
              <a:rPr lang="en-GB" sz="1500" kern="0" dirty="0">
                <a:latin typeface="HfW precursive"/>
              </a:rPr>
              <a:t>Foxes AM and Owls PM Key Worker</a:t>
            </a:r>
          </a:p>
          <a:p>
            <a:pPr marL="0" indent="0" eaLnBrk="1" hangingPunct="1">
              <a:buNone/>
              <a:defRPr/>
            </a:pPr>
            <a:endParaRPr lang="en-GB" sz="2500" b="1" kern="0">
              <a:latin typeface="Corbel" panose="020B0503020204020204"/>
            </a:endParaRPr>
          </a:p>
          <a:p>
            <a:pPr marL="0" indent="0" eaLnBrk="1" hangingPunct="1">
              <a:buNone/>
              <a:defRPr/>
            </a:pPr>
            <a:endParaRPr lang="en-GB" sz="2500" b="1" kern="0">
              <a:latin typeface="Corbel" panose="020B0503020204020204"/>
            </a:endParaRPr>
          </a:p>
        </p:txBody>
      </p:sp>
      <p:sp>
        <p:nvSpPr>
          <p:cNvPr id="11" name="Rectangle 3">
            <a:extLst>
              <a:ext uri="{FF2B5EF4-FFF2-40B4-BE49-F238E27FC236}">
                <a16:creationId xmlns:a16="http://schemas.microsoft.com/office/drawing/2014/main" id="{25732F4D-9A3C-1F82-079E-A5D50DC07634}"/>
              </a:ext>
            </a:extLst>
          </p:cNvPr>
          <p:cNvSpPr txBox="1">
            <a:spLocks noChangeArrowheads="1"/>
          </p:cNvSpPr>
          <p:nvPr/>
        </p:nvSpPr>
        <p:spPr bwMode="auto">
          <a:xfrm>
            <a:off x="9182008" y="2555576"/>
            <a:ext cx="2565024" cy="1157069"/>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None/>
              <a:defRPr/>
            </a:pPr>
            <a:r>
              <a:rPr lang="en-GB" sz="1500" b="1" kern="0">
                <a:latin typeface="HfW precursive"/>
              </a:rPr>
              <a:t>Miss Naomi Hyatt</a:t>
            </a:r>
            <a:endParaRPr lang="en-GB" sz="2000" kern="0">
              <a:latin typeface="Corbel" panose="020B0503020204020204"/>
            </a:endParaRPr>
          </a:p>
          <a:p>
            <a:pPr marL="0" indent="0" algn="ctr" eaLnBrk="1" hangingPunct="1">
              <a:buNone/>
              <a:defRPr/>
            </a:pPr>
            <a:r>
              <a:rPr lang="en-GB" sz="1500" kern="0">
                <a:latin typeface="HfW precursive"/>
              </a:rPr>
              <a:t>Rabbits Key Worker</a:t>
            </a:r>
          </a:p>
          <a:p>
            <a:pPr marL="0" indent="0" eaLnBrk="1" hangingPunct="1">
              <a:buNone/>
              <a:defRPr/>
            </a:pPr>
            <a:endParaRPr lang="en-GB" sz="2500" b="1" kern="0">
              <a:latin typeface="Corbel" panose="020B0503020204020204"/>
            </a:endParaRPr>
          </a:p>
          <a:p>
            <a:pPr marL="0" indent="0" eaLnBrk="1" hangingPunct="1">
              <a:buNone/>
              <a:defRPr/>
            </a:pPr>
            <a:endParaRPr lang="en-GB" sz="2500" b="1" kern="0">
              <a:latin typeface="Corbel" panose="020B0503020204020204"/>
            </a:endParaRPr>
          </a:p>
        </p:txBody>
      </p:sp>
      <p:sp>
        <p:nvSpPr>
          <p:cNvPr id="14" name="Rectangle 3">
            <a:extLst>
              <a:ext uri="{FF2B5EF4-FFF2-40B4-BE49-F238E27FC236}">
                <a16:creationId xmlns:a16="http://schemas.microsoft.com/office/drawing/2014/main" id="{FF87EF00-263D-0610-8D26-A34B2149B96F}"/>
              </a:ext>
            </a:extLst>
          </p:cNvPr>
          <p:cNvSpPr txBox="1">
            <a:spLocks noChangeArrowheads="1"/>
          </p:cNvSpPr>
          <p:nvPr/>
        </p:nvSpPr>
        <p:spPr bwMode="auto">
          <a:xfrm>
            <a:off x="6753668" y="2609233"/>
            <a:ext cx="2247238" cy="1094429"/>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None/>
              <a:defRPr/>
            </a:pPr>
            <a:r>
              <a:rPr lang="en-GB" sz="1500" b="1" kern="0">
                <a:latin typeface="HfW precursive"/>
              </a:rPr>
              <a:t>Mrs Tarryn Miller</a:t>
            </a:r>
            <a:endParaRPr lang="en-GB" sz="2000" kern="0">
              <a:latin typeface="Corbel" panose="020B0503020204020204"/>
            </a:endParaRPr>
          </a:p>
          <a:p>
            <a:pPr marL="0" indent="0" algn="ctr" eaLnBrk="1" hangingPunct="1">
              <a:buNone/>
              <a:defRPr/>
            </a:pPr>
            <a:r>
              <a:rPr lang="en-GB" sz="1500" kern="0">
                <a:latin typeface="HfW precursive"/>
              </a:rPr>
              <a:t>Nursery Teacher/Hedgehogs Key Worker </a:t>
            </a:r>
            <a:endParaRPr lang="en-GB"/>
          </a:p>
          <a:p>
            <a:pPr marL="0" indent="0" eaLnBrk="1" hangingPunct="1">
              <a:buNone/>
              <a:defRPr/>
            </a:pPr>
            <a:endParaRPr lang="en-GB" sz="2500" b="1" kern="0">
              <a:latin typeface="Corbel" panose="020B0503020204020204"/>
            </a:endParaRPr>
          </a:p>
          <a:p>
            <a:pPr marL="0" indent="0" eaLnBrk="1" hangingPunct="1">
              <a:buNone/>
              <a:defRPr/>
            </a:pPr>
            <a:endParaRPr lang="en-GB" sz="2500" b="1" kern="0">
              <a:latin typeface="Corbel" panose="020B0503020204020204"/>
            </a:endParaRPr>
          </a:p>
        </p:txBody>
      </p:sp>
      <p:pic>
        <p:nvPicPr>
          <p:cNvPr id="3" name="Picture 2" descr="A person with glasses smiling&#10;&#10;AI-generated content may be incorrect.">
            <a:extLst>
              <a:ext uri="{FF2B5EF4-FFF2-40B4-BE49-F238E27FC236}">
                <a16:creationId xmlns:a16="http://schemas.microsoft.com/office/drawing/2014/main" id="{3EA43F98-01FC-C999-3C8F-5DD0C1A24329}"/>
              </a:ext>
            </a:extLst>
          </p:cNvPr>
          <p:cNvPicPr>
            <a:picLocks noChangeAspect="1"/>
          </p:cNvPicPr>
          <p:nvPr/>
        </p:nvPicPr>
        <p:blipFill>
          <a:blip r:embed="rId3"/>
          <a:stretch>
            <a:fillRect/>
          </a:stretch>
        </p:blipFill>
        <p:spPr>
          <a:xfrm>
            <a:off x="5017710" y="3877892"/>
            <a:ext cx="1905000" cy="1905000"/>
          </a:xfrm>
          <a:prstGeom prst="rect">
            <a:avLst/>
          </a:prstGeom>
        </p:spPr>
      </p:pic>
      <p:pic>
        <p:nvPicPr>
          <p:cNvPr id="4" name="Picture 3" descr="A person with long hair wearing a black shirt and necklace&#10;&#10;AI-generated content may be incorrect.">
            <a:extLst>
              <a:ext uri="{FF2B5EF4-FFF2-40B4-BE49-F238E27FC236}">
                <a16:creationId xmlns:a16="http://schemas.microsoft.com/office/drawing/2014/main" id="{D07E38D0-727D-65A0-32DE-A821BDF97B7F}"/>
              </a:ext>
            </a:extLst>
          </p:cNvPr>
          <p:cNvPicPr>
            <a:picLocks noChangeAspect="1"/>
          </p:cNvPicPr>
          <p:nvPr/>
        </p:nvPicPr>
        <p:blipFill>
          <a:blip r:embed="rId4"/>
          <a:stretch>
            <a:fillRect/>
          </a:stretch>
        </p:blipFill>
        <p:spPr>
          <a:xfrm>
            <a:off x="6925701" y="531585"/>
            <a:ext cx="1905000" cy="1905000"/>
          </a:xfrm>
          <a:prstGeom prst="rect">
            <a:avLst/>
          </a:prstGeom>
        </p:spPr>
      </p:pic>
      <p:pic>
        <p:nvPicPr>
          <p:cNvPr id="9" name="Picture 8" descr="A person with blonde hair&#10;&#10;AI-generated content may be incorrect.">
            <a:extLst>
              <a:ext uri="{FF2B5EF4-FFF2-40B4-BE49-F238E27FC236}">
                <a16:creationId xmlns:a16="http://schemas.microsoft.com/office/drawing/2014/main" id="{66A45990-FEE1-DD9D-EB71-3EB56F2BA0EE}"/>
              </a:ext>
            </a:extLst>
          </p:cNvPr>
          <p:cNvPicPr>
            <a:picLocks noChangeAspect="1"/>
          </p:cNvPicPr>
          <p:nvPr/>
        </p:nvPicPr>
        <p:blipFill>
          <a:blip r:embed="rId5"/>
          <a:stretch>
            <a:fillRect/>
          </a:stretch>
        </p:blipFill>
        <p:spPr>
          <a:xfrm>
            <a:off x="9516120" y="529167"/>
            <a:ext cx="1905000" cy="1905000"/>
          </a:xfrm>
          <a:prstGeom prst="rect">
            <a:avLst/>
          </a:prstGeom>
        </p:spPr>
      </p:pic>
      <p:pic>
        <p:nvPicPr>
          <p:cNvPr id="8" name="Picture 7" descr="Info panel picture">
            <a:extLst>
              <a:ext uri="{FF2B5EF4-FFF2-40B4-BE49-F238E27FC236}">
                <a16:creationId xmlns:a16="http://schemas.microsoft.com/office/drawing/2014/main" id="{83B3C131-FA08-BFB0-4725-303567FF3ECC}"/>
              </a:ext>
            </a:extLst>
          </p:cNvPr>
          <p:cNvPicPr>
            <a:picLocks noChangeAspect="1"/>
          </p:cNvPicPr>
          <p:nvPr/>
        </p:nvPicPr>
        <p:blipFill>
          <a:blip r:embed="rId6"/>
          <a:stretch>
            <a:fillRect/>
          </a:stretch>
        </p:blipFill>
        <p:spPr>
          <a:xfrm>
            <a:off x="4056838" y="528530"/>
            <a:ext cx="1905000" cy="1905000"/>
          </a:xfrm>
          <a:prstGeom prst="rect">
            <a:avLst/>
          </a:prstGeom>
        </p:spPr>
      </p:pic>
      <p:sp>
        <p:nvSpPr>
          <p:cNvPr id="13" name="Rectangle 3">
            <a:extLst>
              <a:ext uri="{FF2B5EF4-FFF2-40B4-BE49-F238E27FC236}">
                <a16:creationId xmlns:a16="http://schemas.microsoft.com/office/drawing/2014/main" id="{F285BFBD-D0F8-FEA8-29A5-0E80CBCF831B}"/>
              </a:ext>
            </a:extLst>
          </p:cNvPr>
          <p:cNvSpPr txBox="1">
            <a:spLocks noChangeArrowheads="1"/>
          </p:cNvSpPr>
          <p:nvPr/>
        </p:nvSpPr>
        <p:spPr bwMode="auto">
          <a:xfrm>
            <a:off x="3865819" y="2554365"/>
            <a:ext cx="2565024" cy="1150945"/>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None/>
              <a:defRPr/>
            </a:pPr>
            <a:r>
              <a:rPr lang="en-GB" sz="1500" b="1" kern="0" dirty="0">
                <a:latin typeface="HfW precursive"/>
              </a:rPr>
              <a:t>Mrs Nicky Fleck</a:t>
            </a:r>
            <a:endParaRPr lang="en-GB" sz="2000" kern="0" dirty="0">
              <a:latin typeface="Corbel" panose="020B0503020204020204"/>
            </a:endParaRPr>
          </a:p>
          <a:p>
            <a:pPr marL="0" indent="0" algn="ctr" eaLnBrk="1" hangingPunct="1">
              <a:buNone/>
              <a:defRPr/>
            </a:pPr>
            <a:r>
              <a:rPr lang="en-GB" sz="1500" kern="0" dirty="0">
                <a:latin typeface="HfW precursive"/>
              </a:rPr>
              <a:t>Nursery Senior Teacher / Hedgehogs Key Worker</a:t>
            </a:r>
            <a:endParaRPr lang="en-GB" dirty="0"/>
          </a:p>
          <a:p>
            <a:pPr marL="0" indent="0" algn="ctr">
              <a:buNone/>
              <a:defRPr/>
            </a:pPr>
            <a:r>
              <a:rPr lang="en-GB" sz="1500" kern="0" dirty="0">
                <a:latin typeface="HfW precursive"/>
              </a:rPr>
              <a:t>Monday - Wednesday</a:t>
            </a:r>
          </a:p>
          <a:p>
            <a:pPr marL="0" indent="0" eaLnBrk="1" hangingPunct="1">
              <a:buNone/>
              <a:defRPr/>
            </a:pPr>
            <a:endParaRPr lang="en-GB" sz="2500" b="1" kern="0">
              <a:latin typeface="Corbel" panose="020B0503020204020204"/>
            </a:endParaRPr>
          </a:p>
        </p:txBody>
      </p:sp>
      <p:pic>
        <p:nvPicPr>
          <p:cNvPr id="15" name="Picture 14" descr="Info panel picture">
            <a:extLst>
              <a:ext uri="{FF2B5EF4-FFF2-40B4-BE49-F238E27FC236}">
                <a16:creationId xmlns:a16="http://schemas.microsoft.com/office/drawing/2014/main" id="{9EBC8495-E680-46AE-2307-C7381CDAAD45}"/>
              </a:ext>
            </a:extLst>
          </p:cNvPr>
          <p:cNvPicPr>
            <a:picLocks noChangeAspect="1"/>
          </p:cNvPicPr>
          <p:nvPr/>
        </p:nvPicPr>
        <p:blipFill>
          <a:blip r:embed="rId7"/>
          <a:stretch>
            <a:fillRect/>
          </a:stretch>
        </p:blipFill>
        <p:spPr>
          <a:xfrm>
            <a:off x="8231605" y="3880184"/>
            <a:ext cx="1905000" cy="1905000"/>
          </a:xfrm>
          <a:prstGeom prst="rect">
            <a:avLst/>
          </a:prstGeom>
        </p:spPr>
      </p:pic>
    </p:spTree>
    <p:extLst>
      <p:ext uri="{BB962C8B-B14F-4D97-AF65-F5344CB8AC3E}">
        <p14:creationId xmlns:p14="http://schemas.microsoft.com/office/powerpoint/2010/main" val="655891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97F4-7FDF-4746-B7F9-52D4C26461CC}"/>
              </a:ext>
            </a:extLst>
          </p:cNvPr>
          <p:cNvSpPr>
            <a:spLocks noGrp="1"/>
          </p:cNvSpPr>
          <p:nvPr>
            <p:ph type="title"/>
          </p:nvPr>
        </p:nvSpPr>
        <p:spPr>
          <a:xfrm>
            <a:off x="163620" y="2011680"/>
            <a:ext cx="3010654" cy="3395472"/>
          </a:xfrm>
        </p:spPr>
        <p:txBody>
          <a:bodyPr vert="horz" lIns="91440" tIns="45720" rIns="91440" bIns="45720" rtlCol="0" anchor="b">
            <a:noAutofit/>
          </a:bodyPr>
          <a:lstStyle/>
          <a:p>
            <a:r>
              <a:rPr lang="en-US" sz="4000" spc="-100">
                <a:latin typeface="HfW precursive"/>
                <a:cs typeface="Arial"/>
              </a:rPr>
              <a:t>Meet our Nursery team…</a:t>
            </a:r>
            <a:br>
              <a:rPr lang="en-US" sz="4000" spc="-100">
                <a:cs typeface="Arial" panose="020B0604020202020204" pitchFamily="34" charset="0"/>
              </a:rPr>
            </a:br>
            <a:br>
              <a:rPr lang="en-US" sz="4000" spc="-100">
                <a:cs typeface="Arial" panose="020B0604020202020204" pitchFamily="34" charset="0"/>
              </a:rPr>
            </a:br>
            <a:endParaRPr lang="en-US" sz="4000" spc="-100">
              <a:cs typeface="Arial" panose="020B0604020202020204" pitchFamily="34" charset="0"/>
            </a:endParaRPr>
          </a:p>
        </p:txBody>
      </p:sp>
      <p:sp>
        <p:nvSpPr>
          <p:cNvPr id="10" name="Rectangle 3">
            <a:extLst>
              <a:ext uri="{FF2B5EF4-FFF2-40B4-BE49-F238E27FC236}">
                <a16:creationId xmlns:a16="http://schemas.microsoft.com/office/drawing/2014/main" id="{93B18988-4E4F-B051-8E29-018D16DE6A13}"/>
              </a:ext>
            </a:extLst>
          </p:cNvPr>
          <p:cNvSpPr txBox="1">
            <a:spLocks noChangeArrowheads="1"/>
          </p:cNvSpPr>
          <p:nvPr/>
        </p:nvSpPr>
        <p:spPr bwMode="auto">
          <a:xfrm>
            <a:off x="9166184" y="2675892"/>
            <a:ext cx="2565024" cy="631979"/>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a:buNone/>
              <a:defRPr/>
            </a:pPr>
            <a:r>
              <a:rPr lang="en-GB" sz="1500" b="1" kern="0">
                <a:latin typeface="HfW precursive"/>
              </a:rPr>
              <a:t>Mrs Diana </a:t>
            </a:r>
            <a:r>
              <a:rPr lang="en-GB" sz="1500" b="1" kern="0" err="1">
                <a:latin typeface="HfW precursive"/>
              </a:rPr>
              <a:t>Bercia</a:t>
            </a:r>
            <a:endParaRPr lang="en-US" err="1"/>
          </a:p>
          <a:p>
            <a:pPr marL="0" indent="0" algn="ctr" eaLnBrk="1" hangingPunct="1">
              <a:buNone/>
              <a:defRPr/>
            </a:pPr>
            <a:r>
              <a:rPr lang="en-GB" sz="1500" kern="0">
                <a:latin typeface="HfW precursive"/>
              </a:rPr>
              <a:t>Teaching Assistant</a:t>
            </a:r>
          </a:p>
          <a:p>
            <a:pPr marL="0" indent="0" eaLnBrk="1" hangingPunct="1">
              <a:buNone/>
              <a:defRPr/>
            </a:pPr>
            <a:endParaRPr lang="en-GB" sz="2500" b="1" kern="0">
              <a:latin typeface="Corbel" panose="020B0503020204020204"/>
            </a:endParaRPr>
          </a:p>
          <a:p>
            <a:pPr marL="0" indent="0" eaLnBrk="1" hangingPunct="1">
              <a:buNone/>
              <a:defRPr/>
            </a:pPr>
            <a:endParaRPr lang="en-GB" sz="2500" b="1" kern="0">
              <a:latin typeface="Corbel" panose="020B0503020204020204"/>
            </a:endParaRPr>
          </a:p>
        </p:txBody>
      </p:sp>
      <p:sp>
        <p:nvSpPr>
          <p:cNvPr id="13" name="Rectangle 3">
            <a:extLst>
              <a:ext uri="{FF2B5EF4-FFF2-40B4-BE49-F238E27FC236}">
                <a16:creationId xmlns:a16="http://schemas.microsoft.com/office/drawing/2014/main" id="{0867B970-DC96-ACA9-8E88-1C8230292667}"/>
              </a:ext>
            </a:extLst>
          </p:cNvPr>
          <p:cNvSpPr txBox="1">
            <a:spLocks noChangeArrowheads="1"/>
          </p:cNvSpPr>
          <p:nvPr/>
        </p:nvSpPr>
        <p:spPr bwMode="auto">
          <a:xfrm>
            <a:off x="6430241" y="2560723"/>
            <a:ext cx="2565024" cy="872061"/>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None/>
              <a:defRPr/>
            </a:pPr>
            <a:r>
              <a:rPr lang="en-GB" sz="1500" b="1" kern="0">
                <a:latin typeface="HfW precursive"/>
              </a:rPr>
              <a:t>Mrs Lisa Angel</a:t>
            </a:r>
            <a:endParaRPr lang="en-GB" sz="2000" kern="0">
              <a:latin typeface="Corbel" panose="020B0503020204020204"/>
            </a:endParaRPr>
          </a:p>
          <a:p>
            <a:pPr algn="ctr">
              <a:buNone/>
              <a:defRPr/>
            </a:pPr>
            <a:r>
              <a:rPr lang="en-GB" sz="1500" kern="0">
                <a:latin typeface="HfW precursive"/>
              </a:rPr>
              <a:t>Teaching Assistant</a:t>
            </a:r>
          </a:p>
          <a:p>
            <a:pPr marL="0" indent="0" eaLnBrk="1" hangingPunct="1">
              <a:buNone/>
              <a:defRPr/>
            </a:pPr>
            <a:endParaRPr lang="en-GB" sz="2500" b="1" kern="0">
              <a:latin typeface="Corbel" panose="020B0503020204020204"/>
            </a:endParaRPr>
          </a:p>
          <a:p>
            <a:pPr marL="0" indent="0" eaLnBrk="1" hangingPunct="1">
              <a:buNone/>
              <a:defRPr/>
            </a:pPr>
            <a:endParaRPr lang="en-GB" sz="2500" b="1" kern="0">
              <a:latin typeface="Corbel" panose="020B0503020204020204"/>
            </a:endParaRPr>
          </a:p>
        </p:txBody>
      </p:sp>
      <p:sp>
        <p:nvSpPr>
          <p:cNvPr id="14" name="Rectangle 3">
            <a:extLst>
              <a:ext uri="{FF2B5EF4-FFF2-40B4-BE49-F238E27FC236}">
                <a16:creationId xmlns:a16="http://schemas.microsoft.com/office/drawing/2014/main" id="{FF87EF00-263D-0610-8D26-A34B2149B96F}"/>
              </a:ext>
            </a:extLst>
          </p:cNvPr>
          <p:cNvSpPr txBox="1">
            <a:spLocks noChangeArrowheads="1"/>
          </p:cNvSpPr>
          <p:nvPr/>
        </p:nvSpPr>
        <p:spPr bwMode="auto">
          <a:xfrm>
            <a:off x="6413982" y="5722418"/>
            <a:ext cx="2565024" cy="872853"/>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None/>
              <a:defRPr/>
            </a:pPr>
            <a:r>
              <a:rPr lang="en-GB" sz="1500" b="1" kern="0">
                <a:latin typeface="HfW precursive"/>
              </a:rPr>
              <a:t>Mrs Gaye Holloran</a:t>
            </a:r>
            <a:endParaRPr lang="en-GB" sz="2000" kern="0">
              <a:latin typeface="Corbel" panose="020B0503020204020204"/>
            </a:endParaRPr>
          </a:p>
          <a:p>
            <a:pPr marL="0" indent="0" algn="ctr" eaLnBrk="1" hangingPunct="1">
              <a:buNone/>
              <a:defRPr/>
            </a:pPr>
            <a:r>
              <a:rPr lang="en-GB" sz="1500" kern="0">
                <a:latin typeface="HfW precursive"/>
              </a:rPr>
              <a:t>Communication and Intervention Lead </a:t>
            </a:r>
            <a:endParaRPr lang="en-GB"/>
          </a:p>
          <a:p>
            <a:pPr marL="0" indent="0" eaLnBrk="1" hangingPunct="1">
              <a:buNone/>
              <a:defRPr/>
            </a:pPr>
            <a:endParaRPr lang="en-GB" sz="2500" b="1" kern="0">
              <a:latin typeface="Corbel" panose="020B0503020204020204"/>
            </a:endParaRPr>
          </a:p>
          <a:p>
            <a:pPr marL="0" indent="0" eaLnBrk="1" hangingPunct="1">
              <a:buNone/>
              <a:defRPr/>
            </a:pPr>
            <a:endParaRPr lang="en-GB" sz="2500" b="1" kern="0">
              <a:latin typeface="Corbel" panose="020B0503020204020204"/>
            </a:endParaRPr>
          </a:p>
        </p:txBody>
      </p:sp>
      <p:pic>
        <p:nvPicPr>
          <p:cNvPr id="7" name="Picture 6" descr="A person wearing glasses and a turtleneck&#10;&#10;AI-generated content may be incorrect.">
            <a:extLst>
              <a:ext uri="{FF2B5EF4-FFF2-40B4-BE49-F238E27FC236}">
                <a16:creationId xmlns:a16="http://schemas.microsoft.com/office/drawing/2014/main" id="{5E651660-B58D-FBA6-C430-E3D176B5E7B0}"/>
              </a:ext>
            </a:extLst>
          </p:cNvPr>
          <p:cNvPicPr>
            <a:picLocks noChangeAspect="1"/>
          </p:cNvPicPr>
          <p:nvPr/>
        </p:nvPicPr>
        <p:blipFill>
          <a:blip r:embed="rId3"/>
          <a:stretch>
            <a:fillRect/>
          </a:stretch>
        </p:blipFill>
        <p:spPr>
          <a:xfrm>
            <a:off x="9328452" y="613833"/>
            <a:ext cx="1905000" cy="1905000"/>
          </a:xfrm>
          <a:prstGeom prst="rect">
            <a:avLst/>
          </a:prstGeom>
        </p:spPr>
      </p:pic>
      <p:pic>
        <p:nvPicPr>
          <p:cNvPr id="9" name="Picture 8" descr="A person in a jacket&#10;&#10;AI-generated content may be incorrect.">
            <a:extLst>
              <a:ext uri="{FF2B5EF4-FFF2-40B4-BE49-F238E27FC236}">
                <a16:creationId xmlns:a16="http://schemas.microsoft.com/office/drawing/2014/main" id="{8E20142A-29F6-4D9D-E285-58291D68B254}"/>
              </a:ext>
            </a:extLst>
          </p:cNvPr>
          <p:cNvPicPr>
            <a:picLocks noChangeAspect="1"/>
          </p:cNvPicPr>
          <p:nvPr/>
        </p:nvPicPr>
        <p:blipFill>
          <a:blip r:embed="rId4"/>
          <a:stretch>
            <a:fillRect/>
          </a:stretch>
        </p:blipFill>
        <p:spPr>
          <a:xfrm>
            <a:off x="6868282" y="613833"/>
            <a:ext cx="1905000" cy="1905000"/>
          </a:xfrm>
          <a:prstGeom prst="rect">
            <a:avLst/>
          </a:prstGeom>
        </p:spPr>
      </p:pic>
      <p:pic>
        <p:nvPicPr>
          <p:cNvPr id="12" name="Picture 11" descr="A person smiling for a picture&#10;&#10;Description automatically generated">
            <a:extLst>
              <a:ext uri="{FF2B5EF4-FFF2-40B4-BE49-F238E27FC236}">
                <a16:creationId xmlns:a16="http://schemas.microsoft.com/office/drawing/2014/main" id="{97126BFA-A477-B485-2986-53293FF4D557}"/>
              </a:ext>
            </a:extLst>
          </p:cNvPr>
          <p:cNvPicPr>
            <a:picLocks noChangeAspect="1"/>
          </p:cNvPicPr>
          <p:nvPr/>
        </p:nvPicPr>
        <p:blipFill>
          <a:blip r:embed="rId5"/>
          <a:stretch>
            <a:fillRect/>
          </a:stretch>
        </p:blipFill>
        <p:spPr>
          <a:xfrm>
            <a:off x="6871306" y="3613452"/>
            <a:ext cx="1647371" cy="2108200"/>
          </a:xfrm>
          <a:prstGeom prst="rect">
            <a:avLst/>
          </a:prstGeom>
        </p:spPr>
      </p:pic>
      <p:sp>
        <p:nvSpPr>
          <p:cNvPr id="16" name="Rectangle 3">
            <a:extLst>
              <a:ext uri="{FF2B5EF4-FFF2-40B4-BE49-F238E27FC236}">
                <a16:creationId xmlns:a16="http://schemas.microsoft.com/office/drawing/2014/main" id="{2E447F69-9EB9-6E2A-675D-B8CB1C451283}"/>
              </a:ext>
            </a:extLst>
          </p:cNvPr>
          <p:cNvSpPr txBox="1">
            <a:spLocks noChangeArrowheads="1"/>
          </p:cNvSpPr>
          <p:nvPr/>
        </p:nvSpPr>
        <p:spPr bwMode="auto">
          <a:xfrm>
            <a:off x="8999943" y="5719996"/>
            <a:ext cx="3019806" cy="872853"/>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a:buNone/>
              <a:defRPr/>
            </a:pPr>
            <a:r>
              <a:rPr lang="en-GB" sz="1500" b="1" kern="0">
                <a:latin typeface="HfW precursive"/>
              </a:rPr>
              <a:t> Mrs Moriom Kamali</a:t>
            </a:r>
          </a:p>
          <a:p>
            <a:pPr marL="0" indent="0" algn="ctr" eaLnBrk="1" hangingPunct="1">
              <a:buNone/>
              <a:defRPr/>
            </a:pPr>
            <a:r>
              <a:rPr lang="en-GB" sz="1500" kern="0">
                <a:latin typeface="HfW precursive"/>
              </a:rPr>
              <a:t>Mealtime Supervisory Assistant</a:t>
            </a:r>
            <a:endParaRPr lang="en-GB"/>
          </a:p>
          <a:p>
            <a:pPr marL="0" indent="0" eaLnBrk="1" hangingPunct="1">
              <a:buNone/>
              <a:defRPr/>
            </a:pPr>
            <a:endParaRPr lang="en-GB" sz="2500" b="1" kern="0">
              <a:latin typeface="Corbel" panose="020B0503020204020204"/>
            </a:endParaRPr>
          </a:p>
          <a:p>
            <a:pPr marL="0" indent="0" eaLnBrk="1" hangingPunct="1">
              <a:buNone/>
              <a:defRPr/>
            </a:pPr>
            <a:endParaRPr lang="en-GB" sz="2500" b="1" kern="0">
              <a:latin typeface="Corbel" panose="020B0503020204020204"/>
            </a:endParaRPr>
          </a:p>
        </p:txBody>
      </p:sp>
      <p:pic>
        <p:nvPicPr>
          <p:cNvPr id="18" name="Picture 17" descr="Info panel picture">
            <a:extLst>
              <a:ext uri="{FF2B5EF4-FFF2-40B4-BE49-F238E27FC236}">
                <a16:creationId xmlns:a16="http://schemas.microsoft.com/office/drawing/2014/main" id="{1B44482C-775A-4053-5678-0128EB92F9A1}"/>
              </a:ext>
            </a:extLst>
          </p:cNvPr>
          <p:cNvPicPr>
            <a:picLocks noChangeAspect="1"/>
          </p:cNvPicPr>
          <p:nvPr/>
        </p:nvPicPr>
        <p:blipFill>
          <a:blip r:embed="rId6"/>
          <a:stretch>
            <a:fillRect/>
          </a:stretch>
        </p:blipFill>
        <p:spPr>
          <a:xfrm>
            <a:off x="9497785" y="3710214"/>
            <a:ext cx="1905000" cy="1905000"/>
          </a:xfrm>
          <a:prstGeom prst="rect">
            <a:avLst/>
          </a:prstGeom>
        </p:spPr>
      </p:pic>
      <p:sp>
        <p:nvSpPr>
          <p:cNvPr id="3" name="Rectangle 3">
            <a:extLst>
              <a:ext uri="{FF2B5EF4-FFF2-40B4-BE49-F238E27FC236}">
                <a16:creationId xmlns:a16="http://schemas.microsoft.com/office/drawing/2014/main" id="{52E4E57D-A4DB-C86A-E524-930A20CE742C}"/>
              </a:ext>
            </a:extLst>
          </p:cNvPr>
          <p:cNvSpPr txBox="1">
            <a:spLocks noChangeArrowheads="1"/>
          </p:cNvSpPr>
          <p:nvPr/>
        </p:nvSpPr>
        <p:spPr bwMode="auto">
          <a:xfrm>
            <a:off x="3527383" y="2560722"/>
            <a:ext cx="2565024" cy="872061"/>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None/>
              <a:defRPr/>
            </a:pPr>
            <a:r>
              <a:rPr lang="en-GB" sz="1500" b="1" kern="0">
                <a:latin typeface="HfW precursive"/>
              </a:rPr>
              <a:t>Mrs Donna Hitchcock</a:t>
            </a:r>
            <a:endParaRPr lang="en-GB" sz="2000" kern="0">
              <a:latin typeface="Corbel" panose="020B0503020204020204"/>
            </a:endParaRPr>
          </a:p>
          <a:p>
            <a:pPr algn="ctr">
              <a:buNone/>
              <a:defRPr/>
            </a:pPr>
            <a:r>
              <a:rPr lang="en-GB" sz="1500" kern="0">
                <a:latin typeface="HfW precursive"/>
              </a:rPr>
              <a:t>Teaching Assistant</a:t>
            </a:r>
          </a:p>
          <a:p>
            <a:pPr marL="0" indent="0" eaLnBrk="1" hangingPunct="1">
              <a:buNone/>
              <a:defRPr/>
            </a:pPr>
            <a:endParaRPr lang="en-GB" sz="2500" b="1" kern="0">
              <a:latin typeface="Corbel" panose="020B0503020204020204"/>
            </a:endParaRPr>
          </a:p>
          <a:p>
            <a:pPr marL="0" indent="0" eaLnBrk="1" hangingPunct="1">
              <a:buNone/>
              <a:defRPr/>
            </a:pPr>
            <a:endParaRPr lang="en-GB" sz="2500" b="1" kern="0">
              <a:latin typeface="Corbel" panose="020B0503020204020204"/>
            </a:endParaRPr>
          </a:p>
        </p:txBody>
      </p:sp>
      <p:sp>
        <p:nvSpPr>
          <p:cNvPr id="5" name="Rectangle 3">
            <a:extLst>
              <a:ext uri="{FF2B5EF4-FFF2-40B4-BE49-F238E27FC236}">
                <a16:creationId xmlns:a16="http://schemas.microsoft.com/office/drawing/2014/main" id="{3115EDBF-3E47-85CA-AD0E-ED4A1289DA17}"/>
              </a:ext>
            </a:extLst>
          </p:cNvPr>
          <p:cNvSpPr txBox="1">
            <a:spLocks noChangeArrowheads="1"/>
          </p:cNvSpPr>
          <p:nvPr/>
        </p:nvSpPr>
        <p:spPr bwMode="auto">
          <a:xfrm>
            <a:off x="3699810" y="5722417"/>
            <a:ext cx="2565024" cy="872853"/>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eaLnBrk="1" hangingPunct="1">
              <a:buNone/>
              <a:defRPr/>
            </a:pPr>
            <a:r>
              <a:rPr lang="en-GB" sz="1500" b="1" kern="0">
                <a:latin typeface="HfW precursive"/>
              </a:rPr>
              <a:t>Miss Molly Mitchell</a:t>
            </a:r>
            <a:endParaRPr lang="en-GB" sz="2000" kern="0">
              <a:latin typeface="Corbel" panose="020B0503020204020204"/>
            </a:endParaRPr>
          </a:p>
          <a:p>
            <a:pPr marL="0" indent="0" algn="ctr">
              <a:buNone/>
              <a:defRPr/>
            </a:pPr>
            <a:r>
              <a:rPr lang="en-GB" sz="1500" kern="0">
                <a:latin typeface="HfW precursive"/>
              </a:rPr>
              <a:t>Teaching Assistant</a:t>
            </a:r>
            <a:endParaRPr lang="en-GB"/>
          </a:p>
          <a:p>
            <a:pPr marL="0" indent="0" eaLnBrk="1" hangingPunct="1">
              <a:buNone/>
              <a:defRPr/>
            </a:pPr>
            <a:endParaRPr lang="en-GB" sz="2500" b="1" kern="0">
              <a:latin typeface="Corbel" panose="020B0503020204020204"/>
            </a:endParaRPr>
          </a:p>
          <a:p>
            <a:pPr marL="0" indent="0" eaLnBrk="1" hangingPunct="1">
              <a:buNone/>
              <a:defRPr/>
            </a:pPr>
            <a:endParaRPr lang="en-GB" sz="2500" b="1" kern="0">
              <a:latin typeface="Corbel" panose="020B0503020204020204"/>
            </a:endParaRPr>
          </a:p>
        </p:txBody>
      </p:sp>
      <p:pic>
        <p:nvPicPr>
          <p:cNvPr id="8" name="Picture 7" descr="Info panel picture">
            <a:extLst>
              <a:ext uri="{FF2B5EF4-FFF2-40B4-BE49-F238E27FC236}">
                <a16:creationId xmlns:a16="http://schemas.microsoft.com/office/drawing/2014/main" id="{7AB8B6FA-42AD-C688-A0BD-286A980407CF}"/>
              </a:ext>
            </a:extLst>
          </p:cNvPr>
          <p:cNvPicPr>
            <a:picLocks noChangeAspect="1"/>
          </p:cNvPicPr>
          <p:nvPr/>
        </p:nvPicPr>
        <p:blipFill>
          <a:blip r:embed="rId7"/>
          <a:stretch>
            <a:fillRect/>
          </a:stretch>
        </p:blipFill>
        <p:spPr>
          <a:xfrm>
            <a:off x="4052432" y="3711800"/>
            <a:ext cx="1851932" cy="1792968"/>
          </a:xfrm>
          <a:prstGeom prst="rect">
            <a:avLst/>
          </a:prstGeom>
        </p:spPr>
      </p:pic>
      <p:pic>
        <p:nvPicPr>
          <p:cNvPr id="11" name="Picture 10" descr="Info panel picture">
            <a:extLst>
              <a:ext uri="{FF2B5EF4-FFF2-40B4-BE49-F238E27FC236}">
                <a16:creationId xmlns:a16="http://schemas.microsoft.com/office/drawing/2014/main" id="{D6C1E6AE-D403-D992-68EA-99F40BF251D9}"/>
              </a:ext>
            </a:extLst>
          </p:cNvPr>
          <p:cNvPicPr>
            <a:picLocks noChangeAspect="1"/>
          </p:cNvPicPr>
          <p:nvPr/>
        </p:nvPicPr>
        <p:blipFill>
          <a:blip r:embed="rId8"/>
          <a:stretch>
            <a:fillRect/>
          </a:stretch>
        </p:blipFill>
        <p:spPr>
          <a:xfrm>
            <a:off x="3858986" y="604157"/>
            <a:ext cx="1905000" cy="1905000"/>
          </a:xfrm>
          <a:prstGeom prst="rect">
            <a:avLst/>
          </a:prstGeom>
        </p:spPr>
      </p:pic>
    </p:spTree>
    <p:extLst>
      <p:ext uri="{BB962C8B-B14F-4D97-AF65-F5344CB8AC3E}">
        <p14:creationId xmlns:p14="http://schemas.microsoft.com/office/powerpoint/2010/main" val="1161291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85887" y="2718743"/>
            <a:ext cx="6657541" cy="1029966"/>
          </a:xfrm>
        </p:spPr>
        <p:txBody>
          <a:bodyPr>
            <a:normAutofit fontScale="90000"/>
          </a:bodyPr>
          <a:lstStyle/>
          <a:p>
            <a:r>
              <a:rPr lang="en-GB">
                <a:latin typeface="Letter-join Print Plus 1"/>
                <a:cs typeface="Arial"/>
              </a:rPr>
              <a:t>Information Pack</a:t>
            </a:r>
            <a:br>
              <a:rPr lang="en-GB">
                <a:latin typeface="Letter-join Print Plus 1"/>
                <a:cs typeface="Arial"/>
              </a:rPr>
            </a:br>
            <a:br>
              <a:rPr lang="en-GB">
                <a:latin typeface="Letter-join Print Plus 1"/>
                <a:cs typeface="Arial"/>
              </a:rPr>
            </a:br>
            <a:r>
              <a:rPr lang="en-GB" sz="3600">
                <a:latin typeface="Letter-join Print Plus 1"/>
                <a:cs typeface="Arial"/>
              </a:rPr>
              <a:t>- Received via email</a:t>
            </a:r>
            <a:br>
              <a:rPr lang="en-GB" sz="3600">
                <a:latin typeface="Letter-join Print Plus 1"/>
                <a:cs typeface="Arial"/>
              </a:rPr>
            </a:br>
            <a:r>
              <a:rPr lang="en-GB" sz="3600">
                <a:latin typeface="Letter-join Print Plus 1"/>
                <a:cs typeface="Arial"/>
              </a:rPr>
              <a:t>- Please return as soon as possible</a:t>
            </a:r>
            <a:br>
              <a:rPr lang="en-GB" sz="3600">
                <a:latin typeface="Letter-join Print Plus 1"/>
                <a:cs typeface="Arial"/>
              </a:rPr>
            </a:br>
            <a:r>
              <a:rPr lang="en-GB" sz="3600">
                <a:latin typeface="Letter-join Print Plus 1"/>
                <a:cs typeface="Arial"/>
              </a:rPr>
              <a:t>- Include as much as possible</a:t>
            </a:r>
            <a:endParaRPr lang="en-US"/>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descr="Speech outline">
            <a:extLst>
              <a:ext uri="{FF2B5EF4-FFF2-40B4-BE49-F238E27FC236}">
                <a16:creationId xmlns:a16="http://schemas.microsoft.com/office/drawing/2014/main" id="{B64A3C6E-AC07-4CFD-8A5A-9D9DCC2423F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58000" y="4445000"/>
            <a:ext cx="914400" cy="914400"/>
          </a:xfrm>
          <a:prstGeom prst="rect">
            <a:avLst/>
          </a:prstGeom>
        </p:spPr>
      </p:pic>
      <p:pic>
        <p:nvPicPr>
          <p:cNvPr id="4" name="Graphic 3" descr="Smart Phone outline">
            <a:extLst>
              <a:ext uri="{FF2B5EF4-FFF2-40B4-BE49-F238E27FC236}">
                <a16:creationId xmlns:a16="http://schemas.microsoft.com/office/drawing/2014/main" id="{274902C9-8B86-94B9-BF2A-895B149576A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80000" y="4445000"/>
            <a:ext cx="914400" cy="914400"/>
          </a:xfrm>
          <a:prstGeom prst="rect">
            <a:avLst/>
          </a:prstGeom>
        </p:spPr>
      </p:pic>
      <p:pic>
        <p:nvPicPr>
          <p:cNvPr id="5" name="Graphic 4" descr="Family with two children outline">
            <a:extLst>
              <a:ext uri="{FF2B5EF4-FFF2-40B4-BE49-F238E27FC236}">
                <a16:creationId xmlns:a16="http://schemas.microsoft.com/office/drawing/2014/main" id="{91935A96-3353-5BDD-120F-74B92DEA1A6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763000" y="4445000"/>
            <a:ext cx="914400" cy="914400"/>
          </a:xfrm>
          <a:prstGeom prst="rect">
            <a:avLst/>
          </a:prstGeom>
        </p:spPr>
      </p:pic>
      <p:pic>
        <p:nvPicPr>
          <p:cNvPr id="12" name="Graphic 11" descr="Care outline">
            <a:extLst>
              <a:ext uri="{FF2B5EF4-FFF2-40B4-BE49-F238E27FC236}">
                <a16:creationId xmlns:a16="http://schemas.microsoft.com/office/drawing/2014/main" id="{1F1D0CE0-4CBD-61D5-5FC3-B28F1D1A586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528300" y="4445000"/>
            <a:ext cx="914400" cy="914400"/>
          </a:xfrm>
          <a:prstGeom prst="rect">
            <a:avLst/>
          </a:prstGeom>
        </p:spPr>
      </p:pic>
    </p:spTree>
    <p:extLst>
      <p:ext uri="{BB962C8B-B14F-4D97-AF65-F5344CB8AC3E}">
        <p14:creationId xmlns:p14="http://schemas.microsoft.com/office/powerpoint/2010/main" val="1511302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9FAE05-7904-0316-C6C5-C07CDDE3B90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1324D62-11F6-00D5-E8EB-F5B6F51B9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8539F615-D14E-71B7-2555-014F3B1D3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50CE0839-1A5C-889F-8D48-9FDE993404A0}"/>
              </a:ext>
            </a:extLst>
          </p:cNvPr>
          <p:cNvSpPr>
            <a:spLocks noGrp="1"/>
          </p:cNvSpPr>
          <p:nvPr>
            <p:ph type="ctrTitle"/>
          </p:nvPr>
        </p:nvSpPr>
        <p:spPr>
          <a:xfrm>
            <a:off x="5187487" y="4794286"/>
            <a:ext cx="6657541" cy="1029966"/>
          </a:xfrm>
        </p:spPr>
        <p:txBody>
          <a:bodyPr>
            <a:normAutofit fontScale="90000"/>
          </a:bodyPr>
          <a:lstStyle/>
          <a:p>
            <a:r>
              <a:rPr lang="en-GB" sz="6700">
                <a:latin typeface="Letter-join Print Plus 1"/>
                <a:cs typeface="Arial"/>
              </a:rPr>
              <a:t>Arbor</a:t>
            </a:r>
            <a:br>
              <a:rPr lang="en-GB">
                <a:latin typeface="Letter-join Print Plus 1"/>
                <a:cs typeface="Arial"/>
              </a:rPr>
            </a:br>
            <a:br>
              <a:rPr lang="en-GB">
                <a:latin typeface="Letter-join Print Plus 1"/>
                <a:cs typeface="Arial"/>
              </a:rPr>
            </a:br>
            <a:r>
              <a:rPr lang="en-GB" sz="5300">
                <a:latin typeface="Letter-join Print Plus 1"/>
                <a:cs typeface="Arial"/>
              </a:rPr>
              <a:t>You can...</a:t>
            </a:r>
            <a:br>
              <a:rPr lang="en-GB">
                <a:latin typeface="Letter-join Print Plus 1"/>
                <a:cs typeface="Arial"/>
              </a:rPr>
            </a:br>
            <a:r>
              <a:rPr lang="en-GB" sz="3600">
                <a:latin typeface="Letter-join Print Plus 1"/>
                <a:cs typeface="Arial"/>
              </a:rPr>
              <a:t>- Book breakfast and after school clubs</a:t>
            </a:r>
            <a:br>
              <a:rPr lang="en-GB" sz="3600">
                <a:latin typeface="Letter-join Print Plus 1"/>
                <a:cs typeface="Arial"/>
              </a:rPr>
            </a:br>
            <a:r>
              <a:rPr lang="en-GB" sz="3600">
                <a:latin typeface="Letter-join Print Plus 1"/>
                <a:cs typeface="Arial"/>
              </a:rPr>
              <a:t>- Book Nursery Lunch Club and pay for school meals</a:t>
            </a:r>
            <a:br>
              <a:rPr lang="en-GB" sz="3600">
                <a:latin typeface="Letter-join Print Plus 1"/>
                <a:cs typeface="Arial"/>
              </a:rPr>
            </a:br>
            <a:r>
              <a:rPr lang="en-GB" sz="3600">
                <a:latin typeface="Letter-join Print Plus 1"/>
                <a:cs typeface="Arial"/>
              </a:rPr>
              <a:t>- Purchase book bags</a:t>
            </a:r>
            <a:br>
              <a:rPr lang="en-GB" sz="3600">
                <a:latin typeface="Letter-join Print Plus 1"/>
                <a:cs typeface="Arial"/>
              </a:rPr>
            </a:br>
            <a:r>
              <a:rPr lang="en-GB" sz="3600">
                <a:latin typeface="Letter-join Print Plus 1"/>
                <a:cs typeface="Arial"/>
              </a:rPr>
              <a:t>- Pay for school trips</a:t>
            </a:r>
            <a:endParaRPr lang="en-US"/>
          </a:p>
        </p:txBody>
      </p:sp>
      <p:sp>
        <p:nvSpPr>
          <p:cNvPr id="13" name="Rectangle 12">
            <a:extLst>
              <a:ext uri="{FF2B5EF4-FFF2-40B4-BE49-F238E27FC236}">
                <a16:creationId xmlns:a16="http://schemas.microsoft.com/office/drawing/2014/main" id="{93A26351-27CE-1704-D735-1965ECC1E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2" descr="Image preview">
            <a:extLst>
              <a:ext uri="{FF2B5EF4-FFF2-40B4-BE49-F238E27FC236}">
                <a16:creationId xmlns:a16="http://schemas.microsoft.com/office/drawing/2014/main" id="{14295976-FF70-190B-0277-3157D229ACB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logo with green orange and yellow circles&#10;&#10;AI-generated content may be incorrect.">
            <a:extLst>
              <a:ext uri="{FF2B5EF4-FFF2-40B4-BE49-F238E27FC236}">
                <a16:creationId xmlns:a16="http://schemas.microsoft.com/office/drawing/2014/main" id="{FACFE439-5FFD-747C-74F2-CC00C4CDE610}"/>
              </a:ext>
            </a:extLst>
          </p:cNvPr>
          <p:cNvPicPr>
            <a:picLocks noChangeAspect="1"/>
          </p:cNvPicPr>
          <p:nvPr/>
        </p:nvPicPr>
        <p:blipFill>
          <a:blip r:embed="rId4"/>
          <a:stretch>
            <a:fillRect/>
          </a:stretch>
        </p:blipFill>
        <p:spPr>
          <a:xfrm>
            <a:off x="8097384" y="1393597"/>
            <a:ext cx="2238375" cy="913946"/>
          </a:xfrm>
          <a:prstGeom prst="rect">
            <a:avLst/>
          </a:prstGeom>
        </p:spPr>
      </p:pic>
    </p:spTree>
    <p:extLst>
      <p:ext uri="{BB962C8B-B14F-4D97-AF65-F5344CB8AC3E}">
        <p14:creationId xmlns:p14="http://schemas.microsoft.com/office/powerpoint/2010/main" val="2000502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97F4-7FDF-4746-B7F9-52D4C26461CC}"/>
              </a:ext>
            </a:extLst>
          </p:cNvPr>
          <p:cNvSpPr>
            <a:spLocks noGrp="1"/>
          </p:cNvSpPr>
          <p:nvPr>
            <p:ph type="title"/>
          </p:nvPr>
        </p:nvSpPr>
        <p:spPr>
          <a:xfrm>
            <a:off x="277920" y="779780"/>
            <a:ext cx="3201154" cy="3429089"/>
          </a:xfrm>
        </p:spPr>
        <p:txBody>
          <a:bodyPr vert="horz" lIns="91440" tIns="45720" rIns="91440" bIns="45720" rtlCol="0" anchor="b">
            <a:noAutofit/>
          </a:bodyPr>
          <a:lstStyle/>
          <a:p>
            <a:r>
              <a:rPr lang="en-US" sz="4000" spc="-100">
                <a:latin typeface="HfW precursive"/>
                <a:cs typeface="Arial"/>
              </a:rPr>
              <a:t>Medical information</a:t>
            </a:r>
            <a:endParaRPr lang="en-US"/>
          </a:p>
        </p:txBody>
      </p:sp>
      <p:pic>
        <p:nvPicPr>
          <p:cNvPr id="19" name="Graphic 18" descr="Medical outline">
            <a:extLst>
              <a:ext uri="{FF2B5EF4-FFF2-40B4-BE49-F238E27FC236}">
                <a16:creationId xmlns:a16="http://schemas.microsoft.com/office/drawing/2014/main" id="{8CD3EC9F-67E7-04B4-9FB1-C2DF0AC2307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0300" y="4597400"/>
            <a:ext cx="914400" cy="914400"/>
          </a:xfrm>
          <a:prstGeom prst="rect">
            <a:avLst/>
          </a:prstGeom>
        </p:spPr>
      </p:pic>
      <p:pic>
        <p:nvPicPr>
          <p:cNvPr id="23" name="Picture 22" descr="A collage of children in school uniforms&#10;&#10;Description automatically generated">
            <a:extLst>
              <a:ext uri="{FF2B5EF4-FFF2-40B4-BE49-F238E27FC236}">
                <a16:creationId xmlns:a16="http://schemas.microsoft.com/office/drawing/2014/main" id="{2C7A05DC-3E66-6B8A-D5FA-F83773DC92AE}"/>
              </a:ext>
            </a:extLst>
          </p:cNvPr>
          <p:cNvPicPr>
            <a:picLocks noChangeAspect="1"/>
          </p:cNvPicPr>
          <p:nvPr/>
        </p:nvPicPr>
        <p:blipFill rotWithShape="1">
          <a:blip r:embed="rId4"/>
          <a:srcRect r="76248" b="51485"/>
          <a:stretch/>
        </p:blipFill>
        <p:spPr>
          <a:xfrm>
            <a:off x="5626560" y="1136136"/>
            <a:ext cx="2802485" cy="2116874"/>
          </a:xfrm>
          <a:prstGeom prst="rect">
            <a:avLst/>
          </a:prstGeom>
        </p:spPr>
      </p:pic>
      <p:pic>
        <p:nvPicPr>
          <p:cNvPr id="25" name="Picture 24" descr="Calpol Infant Oral Suspension Paracetamol, Strawberry Flavour, Liquid, 100ml">
            <a:extLst>
              <a:ext uri="{FF2B5EF4-FFF2-40B4-BE49-F238E27FC236}">
                <a16:creationId xmlns:a16="http://schemas.microsoft.com/office/drawing/2014/main" id="{2DBC109C-5114-8F73-1558-940770952026}"/>
              </a:ext>
            </a:extLst>
          </p:cNvPr>
          <p:cNvPicPr>
            <a:picLocks noChangeAspect="1"/>
          </p:cNvPicPr>
          <p:nvPr/>
        </p:nvPicPr>
        <p:blipFill>
          <a:blip r:embed="rId5"/>
          <a:stretch>
            <a:fillRect/>
          </a:stretch>
        </p:blipFill>
        <p:spPr>
          <a:xfrm>
            <a:off x="9354928" y="780177"/>
            <a:ext cx="1110283" cy="2389517"/>
          </a:xfrm>
          <a:prstGeom prst="rect">
            <a:avLst/>
          </a:prstGeom>
        </p:spPr>
      </p:pic>
      <p:pic>
        <p:nvPicPr>
          <p:cNvPr id="27" name="Picture 26" descr="A yellow liquid in a bottle&#10;&#10;Description automatically generated">
            <a:extLst>
              <a:ext uri="{FF2B5EF4-FFF2-40B4-BE49-F238E27FC236}">
                <a16:creationId xmlns:a16="http://schemas.microsoft.com/office/drawing/2014/main" id="{7BA0F8F6-3525-CACF-1896-C37F1B85CFB7}"/>
              </a:ext>
            </a:extLst>
          </p:cNvPr>
          <p:cNvPicPr>
            <a:picLocks noChangeAspect="1"/>
          </p:cNvPicPr>
          <p:nvPr/>
        </p:nvPicPr>
        <p:blipFill>
          <a:blip r:embed="rId6"/>
          <a:stretch>
            <a:fillRect/>
          </a:stretch>
        </p:blipFill>
        <p:spPr>
          <a:xfrm>
            <a:off x="10293350" y="2201863"/>
            <a:ext cx="1447800" cy="2454275"/>
          </a:xfrm>
          <a:prstGeom prst="rect">
            <a:avLst/>
          </a:prstGeom>
        </p:spPr>
      </p:pic>
      <p:pic>
        <p:nvPicPr>
          <p:cNvPr id="29" name="Picture 28" descr="What Should be in a First Aid Box at Work? | Free Checklist">
            <a:extLst>
              <a:ext uri="{FF2B5EF4-FFF2-40B4-BE49-F238E27FC236}">
                <a16:creationId xmlns:a16="http://schemas.microsoft.com/office/drawing/2014/main" id="{FB5AF0B7-EFEF-6CAB-4651-0144487807A2}"/>
              </a:ext>
            </a:extLst>
          </p:cNvPr>
          <p:cNvPicPr>
            <a:picLocks noChangeAspect="1"/>
          </p:cNvPicPr>
          <p:nvPr/>
        </p:nvPicPr>
        <p:blipFill>
          <a:blip r:embed="rId7"/>
          <a:stretch>
            <a:fillRect/>
          </a:stretch>
        </p:blipFill>
        <p:spPr>
          <a:xfrm>
            <a:off x="3766867" y="4818091"/>
            <a:ext cx="2407489" cy="1691976"/>
          </a:xfrm>
          <a:prstGeom prst="rect">
            <a:avLst/>
          </a:prstGeom>
        </p:spPr>
      </p:pic>
      <p:pic>
        <p:nvPicPr>
          <p:cNvPr id="31" name="Picture 30" descr="A4 Poppy Red Paper | Red A4 Sheet">
            <a:extLst>
              <a:ext uri="{FF2B5EF4-FFF2-40B4-BE49-F238E27FC236}">
                <a16:creationId xmlns:a16="http://schemas.microsoft.com/office/drawing/2014/main" id="{12BF4639-1FB4-B86B-E460-92CCFE00ECF6}"/>
              </a:ext>
            </a:extLst>
          </p:cNvPr>
          <p:cNvPicPr>
            <a:picLocks noChangeAspect="1"/>
          </p:cNvPicPr>
          <p:nvPr/>
        </p:nvPicPr>
        <p:blipFill>
          <a:blip r:embed="rId8"/>
          <a:stretch>
            <a:fillRect/>
          </a:stretch>
        </p:blipFill>
        <p:spPr>
          <a:xfrm rot="420000">
            <a:off x="7836883" y="4351095"/>
            <a:ext cx="2332247" cy="2332247"/>
          </a:xfrm>
          <a:prstGeom prst="rect">
            <a:avLst/>
          </a:prstGeom>
        </p:spPr>
      </p:pic>
      <p:pic>
        <p:nvPicPr>
          <p:cNvPr id="33" name="Graphic 32" descr="Brain in head outline">
            <a:extLst>
              <a:ext uri="{FF2B5EF4-FFF2-40B4-BE49-F238E27FC236}">
                <a16:creationId xmlns:a16="http://schemas.microsoft.com/office/drawing/2014/main" id="{DA88AF03-226A-3954-2282-D7B57AF4732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735204" y="4473275"/>
            <a:ext cx="698500" cy="698500"/>
          </a:xfrm>
          <a:prstGeom prst="rect">
            <a:avLst/>
          </a:prstGeom>
        </p:spPr>
      </p:pic>
      <p:sp>
        <p:nvSpPr>
          <p:cNvPr id="35" name="Rectangle 34">
            <a:extLst>
              <a:ext uri="{FF2B5EF4-FFF2-40B4-BE49-F238E27FC236}">
                <a16:creationId xmlns:a16="http://schemas.microsoft.com/office/drawing/2014/main" id="{8FEA3DD9-E63F-589B-28E7-C1FA406BB67E}"/>
              </a:ext>
            </a:extLst>
          </p:cNvPr>
          <p:cNvSpPr/>
          <p:nvPr/>
        </p:nvSpPr>
        <p:spPr>
          <a:xfrm rot="21360000">
            <a:off x="6507731" y="4458307"/>
            <a:ext cx="1526875" cy="201546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37" name="Graphic 36" descr="Foot outline">
            <a:extLst>
              <a:ext uri="{FF2B5EF4-FFF2-40B4-BE49-F238E27FC236}">
                <a16:creationId xmlns:a16="http://schemas.microsoft.com/office/drawing/2014/main" id="{6DE30C6B-39F8-B3E6-2AF6-843B94170AB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035321" y="4576073"/>
            <a:ext cx="607204" cy="607204"/>
          </a:xfrm>
          <a:prstGeom prst="rect">
            <a:avLst/>
          </a:prstGeom>
        </p:spPr>
      </p:pic>
      <p:pic>
        <p:nvPicPr>
          <p:cNvPr id="21" name="Picture 20" descr="Allergy alert icon. Clipart image isolated on white background Stock Vector  | Adobe Stock">
            <a:extLst>
              <a:ext uri="{FF2B5EF4-FFF2-40B4-BE49-F238E27FC236}">
                <a16:creationId xmlns:a16="http://schemas.microsoft.com/office/drawing/2014/main" id="{EF1B7380-AF90-91BE-4BF2-2E4101F1F073}"/>
              </a:ext>
            </a:extLst>
          </p:cNvPr>
          <p:cNvPicPr>
            <a:picLocks noChangeAspect="1"/>
          </p:cNvPicPr>
          <p:nvPr/>
        </p:nvPicPr>
        <p:blipFill rotWithShape="1">
          <a:blip r:embed="rId11"/>
          <a:srcRect l="27964" t="29113" r="30754" b="28591"/>
          <a:stretch/>
        </p:blipFill>
        <p:spPr>
          <a:xfrm>
            <a:off x="3456098" y="276734"/>
            <a:ext cx="2468916" cy="2502427"/>
          </a:xfrm>
          <a:prstGeom prst="rect">
            <a:avLst/>
          </a:prstGeom>
        </p:spPr>
      </p:pic>
    </p:spTree>
    <p:extLst>
      <p:ext uri="{BB962C8B-B14F-4D97-AF65-F5344CB8AC3E}">
        <p14:creationId xmlns:p14="http://schemas.microsoft.com/office/powerpoint/2010/main" val="1046509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158966" y="1464880"/>
            <a:ext cx="6068070" cy="2740152"/>
          </a:xfrm>
        </p:spPr>
        <p:txBody>
          <a:bodyPr>
            <a:normAutofit/>
          </a:bodyPr>
          <a:lstStyle/>
          <a:p>
            <a:pPr>
              <a:lnSpc>
                <a:spcPct val="150000"/>
              </a:lnSpc>
            </a:pPr>
            <a:r>
              <a:rPr lang="en-GB" sz="6600">
                <a:latin typeface="Letter-join Print Plus 1"/>
                <a:cs typeface="Arial"/>
              </a:rPr>
              <a:t>Uniform</a:t>
            </a:r>
            <a:endParaRPr lang="en-GB">
              <a:latin typeface="Letter-join Print Plus 1"/>
              <a:cs typeface="Arial" panose="020B0604020202020204" pitchFamily="34" charset="0"/>
            </a:endParaRP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703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llage of black sweaters&#10;&#10;Description automatically generated">
            <a:extLst>
              <a:ext uri="{FF2B5EF4-FFF2-40B4-BE49-F238E27FC236}">
                <a16:creationId xmlns:a16="http://schemas.microsoft.com/office/drawing/2014/main" id="{1145DD0A-E30F-BFFB-3A2C-5BD4CB719118}"/>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5139" t="7417" r="49192" b="3069"/>
          <a:stretch/>
        </p:blipFill>
        <p:spPr>
          <a:xfrm>
            <a:off x="335813" y="517335"/>
            <a:ext cx="2323129" cy="2637012"/>
          </a:xfrm>
          <a:prstGeom prst="rect">
            <a:avLst/>
          </a:prstGeom>
        </p:spPr>
      </p:pic>
      <p:sp>
        <p:nvSpPr>
          <p:cNvPr id="4" name="TextBox 3">
            <a:extLst>
              <a:ext uri="{FF2B5EF4-FFF2-40B4-BE49-F238E27FC236}">
                <a16:creationId xmlns:a16="http://schemas.microsoft.com/office/drawing/2014/main" id="{FA243EC9-1CAF-2E80-9A3C-D2E77DAF69DF}"/>
              </a:ext>
            </a:extLst>
          </p:cNvPr>
          <p:cNvSpPr txBox="1"/>
          <p:nvPr/>
        </p:nvSpPr>
        <p:spPr>
          <a:xfrm>
            <a:off x="150796" y="6104256"/>
            <a:ext cx="482516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latin typeface="Letter-join Print Plus 1"/>
                <a:hlinkClick r:id="rId5"/>
              </a:rPr>
              <a:t>www.smartyschoolwear.co.uk</a:t>
            </a:r>
            <a:r>
              <a:rPr lang="en-US" sz="2800">
                <a:latin typeface="Letter-join Print Plus 1"/>
              </a:rPr>
              <a:t> </a:t>
            </a:r>
            <a:endParaRPr lang="en-US">
              <a:latin typeface="Letter-join Print Plus 1"/>
            </a:endParaRPr>
          </a:p>
        </p:txBody>
      </p:sp>
      <p:pic>
        <p:nvPicPr>
          <p:cNvPr id="7" name="Picture 6" descr="A child standing in a doorway&#10;&#10;Description automatically generated">
            <a:extLst>
              <a:ext uri="{FF2B5EF4-FFF2-40B4-BE49-F238E27FC236}">
                <a16:creationId xmlns:a16="http://schemas.microsoft.com/office/drawing/2014/main" id="{21DB1E7E-BF36-762E-5912-5C74C0AFFFA6}"/>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0000" b="90000" l="10000" r="90000"/>
                    </a14:imgEffect>
                  </a14:imgLayer>
                </a14:imgProps>
              </a:ext>
            </a:extLst>
          </a:blip>
          <a:srcRect l="26346" t="28275" r="29694" b="42"/>
          <a:stretch>
            <a:fillRect/>
          </a:stretch>
        </p:blipFill>
        <p:spPr>
          <a:xfrm>
            <a:off x="5129767" y="1244121"/>
            <a:ext cx="2074550" cy="4424763"/>
          </a:xfrm>
          <a:prstGeom prst="rect">
            <a:avLst/>
          </a:prstGeom>
        </p:spPr>
      </p:pic>
      <p:pic>
        <p:nvPicPr>
          <p:cNvPr id="8" name="Picture 7" descr="A child standing in a room&#10;&#10;Description automatically generated">
            <a:extLst>
              <a:ext uri="{FF2B5EF4-FFF2-40B4-BE49-F238E27FC236}">
                <a16:creationId xmlns:a16="http://schemas.microsoft.com/office/drawing/2014/main" id="{6F1276D6-B788-1B5C-98F5-D282358C4B9E}"/>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10000" b="90000" l="10000" r="90000"/>
                    </a14:imgEffect>
                  </a14:imgLayer>
                </a14:imgProps>
              </a:ext>
            </a:extLst>
          </a:blip>
          <a:srcRect l="28955" t="29693" r="31773" b="-527"/>
          <a:stretch>
            <a:fillRect/>
          </a:stretch>
        </p:blipFill>
        <p:spPr>
          <a:xfrm>
            <a:off x="2879204" y="1200403"/>
            <a:ext cx="1913034" cy="4457099"/>
          </a:xfrm>
          <a:prstGeom prst="rect">
            <a:avLst/>
          </a:prstGeom>
        </p:spPr>
      </p:pic>
      <p:pic>
        <p:nvPicPr>
          <p:cNvPr id="9" name="Picture 8" descr="A blue and white checkered dress&#10;&#10;Description automatically generated">
            <a:extLst>
              <a:ext uri="{FF2B5EF4-FFF2-40B4-BE49-F238E27FC236}">
                <a16:creationId xmlns:a16="http://schemas.microsoft.com/office/drawing/2014/main" id="{51F20C20-1681-8149-418F-7A4B026655B6}"/>
              </a:ext>
            </a:extLst>
          </p:cNvPr>
          <p:cNvPicPr>
            <a:picLocks noChangeAspect="1"/>
          </p:cNvPicPr>
          <p:nvPr/>
        </p:nvPicPr>
        <p:blipFill>
          <a:blip r:embed="rId10"/>
          <a:stretch>
            <a:fillRect/>
          </a:stretch>
        </p:blipFill>
        <p:spPr>
          <a:xfrm>
            <a:off x="7702550" y="122238"/>
            <a:ext cx="2222500" cy="3057525"/>
          </a:xfrm>
          <a:prstGeom prst="rect">
            <a:avLst/>
          </a:prstGeom>
        </p:spPr>
      </p:pic>
      <p:pic>
        <p:nvPicPr>
          <p:cNvPr id="10" name="Picture 9" descr="A blue sweater on a wall&#10;&#10;Description automatically generated">
            <a:extLst>
              <a:ext uri="{FF2B5EF4-FFF2-40B4-BE49-F238E27FC236}">
                <a16:creationId xmlns:a16="http://schemas.microsoft.com/office/drawing/2014/main" id="{6CE08A8E-5544-C564-8B76-F4ABC147A2FD}"/>
              </a:ext>
            </a:extLst>
          </p:cNvPr>
          <p:cNvPicPr>
            <a:picLocks noChangeAspect="1"/>
          </p:cNvPicPr>
          <p:nvPr/>
        </p:nvPicPr>
        <p:blipFill>
          <a:blip r:embed="rId11"/>
          <a:stretch>
            <a:fillRect/>
          </a:stretch>
        </p:blipFill>
        <p:spPr>
          <a:xfrm>
            <a:off x="334963" y="3421063"/>
            <a:ext cx="2314575" cy="2378075"/>
          </a:xfrm>
          <a:prstGeom prst="rect">
            <a:avLst/>
          </a:prstGeom>
        </p:spPr>
      </p:pic>
      <p:pic>
        <p:nvPicPr>
          <p:cNvPr id="11" name="Picture 10" descr="A close-up of a grey shorts&#10;&#10;Description automatically generated">
            <a:extLst>
              <a:ext uri="{FF2B5EF4-FFF2-40B4-BE49-F238E27FC236}">
                <a16:creationId xmlns:a16="http://schemas.microsoft.com/office/drawing/2014/main" id="{AEE8D405-353D-C2B1-C85E-2E0010D14E07}"/>
              </a:ext>
            </a:extLst>
          </p:cNvPr>
          <p:cNvPicPr>
            <a:picLocks noChangeAspect="1"/>
          </p:cNvPicPr>
          <p:nvPr/>
        </p:nvPicPr>
        <p:blipFill>
          <a:blip r:embed="rId12"/>
          <a:stretch>
            <a:fillRect/>
          </a:stretch>
        </p:blipFill>
        <p:spPr>
          <a:xfrm>
            <a:off x="10002838" y="390525"/>
            <a:ext cx="1825625" cy="1797050"/>
          </a:xfrm>
          <a:prstGeom prst="rect">
            <a:avLst/>
          </a:prstGeom>
        </p:spPr>
      </p:pic>
      <p:pic>
        <p:nvPicPr>
          <p:cNvPr id="12" name="Graphic 11" descr="Badge Cross with solid fill">
            <a:extLst>
              <a:ext uri="{FF2B5EF4-FFF2-40B4-BE49-F238E27FC236}">
                <a16:creationId xmlns:a16="http://schemas.microsoft.com/office/drawing/2014/main" id="{7E007563-75FD-B365-5DA6-AC42D97220CC}"/>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9657443" y="4161971"/>
            <a:ext cx="914400" cy="914400"/>
          </a:xfrm>
          <a:prstGeom prst="rect">
            <a:avLst/>
          </a:prstGeom>
        </p:spPr>
      </p:pic>
      <p:pic>
        <p:nvPicPr>
          <p:cNvPr id="13" name="Graphic 12" descr="Checkmark with solid fill">
            <a:extLst>
              <a:ext uri="{FF2B5EF4-FFF2-40B4-BE49-F238E27FC236}">
                <a16:creationId xmlns:a16="http://schemas.microsoft.com/office/drawing/2014/main" id="{FF421BE4-7024-D16C-AEB1-3B77FE3F16AB}"/>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7454900" y="4488543"/>
            <a:ext cx="914400" cy="914400"/>
          </a:xfrm>
          <a:prstGeom prst="rect">
            <a:avLst/>
          </a:prstGeom>
        </p:spPr>
      </p:pic>
      <p:pic>
        <p:nvPicPr>
          <p:cNvPr id="15" name="Picture 14" descr="A close up of a person&amp;#39;s ear&#10;&#10;Description automatically generated">
            <a:extLst>
              <a:ext uri="{FF2B5EF4-FFF2-40B4-BE49-F238E27FC236}">
                <a16:creationId xmlns:a16="http://schemas.microsoft.com/office/drawing/2014/main" id="{0CEE9EAA-E4A9-285D-C8F9-EC5C7AE061F6}"/>
              </a:ext>
            </a:extLst>
          </p:cNvPr>
          <p:cNvPicPr>
            <a:picLocks noChangeAspect="1"/>
          </p:cNvPicPr>
          <p:nvPr/>
        </p:nvPicPr>
        <p:blipFill>
          <a:blip r:embed="rId15"/>
          <a:stretch>
            <a:fillRect/>
          </a:stretch>
        </p:blipFill>
        <p:spPr>
          <a:xfrm>
            <a:off x="10604500" y="4160838"/>
            <a:ext cx="1066800" cy="1152525"/>
          </a:xfrm>
          <a:prstGeom prst="rect">
            <a:avLst/>
          </a:prstGeom>
        </p:spPr>
      </p:pic>
      <p:pic>
        <p:nvPicPr>
          <p:cNvPr id="16" name="Picture 15" descr="A close up of a ear&#10;&#10;Description automatically generated">
            <a:extLst>
              <a:ext uri="{FF2B5EF4-FFF2-40B4-BE49-F238E27FC236}">
                <a16:creationId xmlns:a16="http://schemas.microsoft.com/office/drawing/2014/main" id="{E86A1D93-3C7F-FEAE-B3D4-B1C54D24D72C}"/>
              </a:ext>
            </a:extLst>
          </p:cNvPr>
          <p:cNvPicPr>
            <a:picLocks noChangeAspect="1"/>
          </p:cNvPicPr>
          <p:nvPr/>
        </p:nvPicPr>
        <p:blipFill>
          <a:blip r:embed="rId16"/>
          <a:stretch>
            <a:fillRect/>
          </a:stretch>
        </p:blipFill>
        <p:spPr>
          <a:xfrm>
            <a:off x="8369300" y="4348163"/>
            <a:ext cx="838200" cy="1057275"/>
          </a:xfrm>
          <a:prstGeom prst="rect">
            <a:avLst/>
          </a:prstGeom>
        </p:spPr>
      </p:pic>
      <p:pic>
        <p:nvPicPr>
          <p:cNvPr id="18" name="Picture 17" descr="A black and green tennis shoe&#10;&#10;Description automatically generated">
            <a:extLst>
              <a:ext uri="{FF2B5EF4-FFF2-40B4-BE49-F238E27FC236}">
                <a16:creationId xmlns:a16="http://schemas.microsoft.com/office/drawing/2014/main" id="{5F45BB92-D287-5957-0AC6-C7FD4230EA27}"/>
              </a:ext>
            </a:extLst>
          </p:cNvPr>
          <p:cNvPicPr>
            <a:picLocks noChangeAspect="1"/>
          </p:cNvPicPr>
          <p:nvPr/>
        </p:nvPicPr>
        <p:blipFill>
          <a:blip r:embed="rId17"/>
          <a:stretch>
            <a:fillRect/>
          </a:stretch>
        </p:blipFill>
        <p:spPr>
          <a:xfrm>
            <a:off x="9932988" y="5308600"/>
            <a:ext cx="2562225" cy="1600200"/>
          </a:xfrm>
          <a:prstGeom prst="rect">
            <a:avLst/>
          </a:prstGeom>
        </p:spPr>
      </p:pic>
      <p:pic>
        <p:nvPicPr>
          <p:cNvPr id="19" name="Picture 18" descr="A black shoe with a velcro&#10;&#10;Description automatically generated">
            <a:extLst>
              <a:ext uri="{FF2B5EF4-FFF2-40B4-BE49-F238E27FC236}">
                <a16:creationId xmlns:a16="http://schemas.microsoft.com/office/drawing/2014/main" id="{338B014B-E150-0EDE-75C7-B85657F6358E}"/>
              </a:ext>
            </a:extLst>
          </p:cNvPr>
          <p:cNvPicPr>
            <a:picLocks noChangeAspect="1"/>
          </p:cNvPicPr>
          <p:nvPr/>
        </p:nvPicPr>
        <p:blipFill>
          <a:blip r:embed="rId18"/>
          <a:stretch>
            <a:fillRect/>
          </a:stretch>
        </p:blipFill>
        <p:spPr>
          <a:xfrm>
            <a:off x="7916863" y="5527675"/>
            <a:ext cx="1743075" cy="1085850"/>
          </a:xfrm>
          <a:prstGeom prst="rect">
            <a:avLst/>
          </a:prstGeom>
        </p:spPr>
      </p:pic>
      <p:pic>
        <p:nvPicPr>
          <p:cNvPr id="2" name="Graphic 1" descr="Checkmark with solid fill">
            <a:extLst>
              <a:ext uri="{FF2B5EF4-FFF2-40B4-BE49-F238E27FC236}">
                <a16:creationId xmlns:a16="http://schemas.microsoft.com/office/drawing/2014/main" id="{F1C04BA7-C4E0-1550-C800-951D2F1F7891}"/>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7244442" y="5649685"/>
            <a:ext cx="914400" cy="914400"/>
          </a:xfrm>
          <a:prstGeom prst="rect">
            <a:avLst/>
          </a:prstGeom>
        </p:spPr>
      </p:pic>
      <p:pic>
        <p:nvPicPr>
          <p:cNvPr id="5" name="Graphic 4" descr="Badge Cross with solid fill">
            <a:extLst>
              <a:ext uri="{FF2B5EF4-FFF2-40B4-BE49-F238E27FC236}">
                <a16:creationId xmlns:a16="http://schemas.microsoft.com/office/drawing/2014/main" id="{D0B41A43-7C42-40BC-E5BB-C6BC071A27FB}"/>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9476013" y="5308599"/>
            <a:ext cx="914400" cy="914400"/>
          </a:xfrm>
          <a:prstGeom prst="rect">
            <a:avLst/>
          </a:prstGeom>
        </p:spPr>
      </p:pic>
    </p:spTree>
    <p:extLst>
      <p:ext uri="{BB962C8B-B14F-4D97-AF65-F5344CB8AC3E}">
        <p14:creationId xmlns:p14="http://schemas.microsoft.com/office/powerpoint/2010/main" val="705648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16637-4074-CCC6-D3DD-53C7AAAC86A5}"/>
            </a:ext>
          </a:extLst>
        </p:cNvPr>
        <p:cNvGrpSpPr/>
        <p:nvPr/>
      </p:nvGrpSpPr>
      <p:grpSpPr>
        <a:xfrm>
          <a:off x="0" y="0"/>
          <a:ext cx="0" cy="0"/>
          <a:chOff x="0" y="0"/>
          <a:chExt cx="0" cy="0"/>
        </a:xfrm>
      </p:grpSpPr>
      <p:pic>
        <p:nvPicPr>
          <p:cNvPr id="5" name="Picture 4" descr="Premium PSD | Illustration of a baby hooded coat">
            <a:extLst>
              <a:ext uri="{FF2B5EF4-FFF2-40B4-BE49-F238E27FC236}">
                <a16:creationId xmlns:a16="http://schemas.microsoft.com/office/drawing/2014/main" id="{B7AAABF1-4A75-48B1-EAE0-AE3E9AE6CC64}"/>
              </a:ext>
            </a:extLst>
          </p:cNvPr>
          <p:cNvPicPr>
            <a:picLocks noChangeAspect="1"/>
          </p:cNvPicPr>
          <p:nvPr/>
        </p:nvPicPr>
        <p:blipFill>
          <a:blip r:embed="rId3"/>
          <a:stretch>
            <a:fillRect/>
          </a:stretch>
        </p:blipFill>
        <p:spPr>
          <a:xfrm>
            <a:off x="9654907" y="144711"/>
            <a:ext cx="2246523" cy="2547422"/>
          </a:xfrm>
          <a:prstGeom prst="rect">
            <a:avLst/>
          </a:prstGeom>
        </p:spPr>
      </p:pic>
      <p:sp>
        <p:nvSpPr>
          <p:cNvPr id="7" name="Title 1">
            <a:extLst>
              <a:ext uri="{FF2B5EF4-FFF2-40B4-BE49-F238E27FC236}">
                <a16:creationId xmlns:a16="http://schemas.microsoft.com/office/drawing/2014/main" id="{4130A4B1-B6DC-8ADF-B8E8-DE63048FF6FE}"/>
              </a:ext>
            </a:extLst>
          </p:cNvPr>
          <p:cNvSpPr>
            <a:spLocks noGrp="1"/>
          </p:cNvSpPr>
          <p:nvPr>
            <p:ph type="title"/>
          </p:nvPr>
        </p:nvSpPr>
        <p:spPr>
          <a:xfrm>
            <a:off x="109146" y="1123837"/>
            <a:ext cx="3235028" cy="4601183"/>
          </a:xfrm>
        </p:spPr>
        <p:txBody>
          <a:bodyPr>
            <a:normAutofit/>
          </a:bodyPr>
          <a:lstStyle/>
          <a:p>
            <a:r>
              <a:rPr lang="en-GB" sz="4400">
                <a:latin typeface="Letter-join Print Plus 1"/>
              </a:rPr>
              <a:t>Please remember...</a:t>
            </a:r>
          </a:p>
        </p:txBody>
      </p:sp>
      <p:pic>
        <p:nvPicPr>
          <p:cNvPr id="8" name="Picture 7" descr="Girls Velcro Strap School Shoes">
            <a:extLst>
              <a:ext uri="{FF2B5EF4-FFF2-40B4-BE49-F238E27FC236}">
                <a16:creationId xmlns:a16="http://schemas.microsoft.com/office/drawing/2014/main" id="{EF8B59A6-DE86-044E-810B-F6E1A0CDA4AC}"/>
              </a:ext>
            </a:extLst>
          </p:cNvPr>
          <p:cNvPicPr>
            <a:picLocks noChangeAspect="1"/>
          </p:cNvPicPr>
          <p:nvPr/>
        </p:nvPicPr>
        <p:blipFill>
          <a:blip r:embed="rId4"/>
          <a:stretch>
            <a:fillRect/>
          </a:stretch>
        </p:blipFill>
        <p:spPr>
          <a:xfrm>
            <a:off x="8907927" y="3052341"/>
            <a:ext cx="2743199" cy="1583871"/>
          </a:xfrm>
          <a:prstGeom prst="rect">
            <a:avLst/>
          </a:prstGeom>
        </p:spPr>
      </p:pic>
      <p:pic>
        <p:nvPicPr>
          <p:cNvPr id="9" name="Picture 8" descr="Dark Blue Recycled Drawstring Bag">
            <a:extLst>
              <a:ext uri="{FF2B5EF4-FFF2-40B4-BE49-F238E27FC236}">
                <a16:creationId xmlns:a16="http://schemas.microsoft.com/office/drawing/2014/main" id="{4DF04B50-2D8A-D9E6-D950-80F276583A6C}"/>
              </a:ext>
            </a:extLst>
          </p:cNvPr>
          <p:cNvPicPr>
            <a:picLocks noChangeAspect="1"/>
          </p:cNvPicPr>
          <p:nvPr/>
        </p:nvPicPr>
        <p:blipFill>
          <a:blip r:embed="rId5"/>
          <a:stretch>
            <a:fillRect/>
          </a:stretch>
        </p:blipFill>
        <p:spPr>
          <a:xfrm>
            <a:off x="3641075" y="196355"/>
            <a:ext cx="2743199" cy="2425772"/>
          </a:xfrm>
          <a:prstGeom prst="rect">
            <a:avLst/>
          </a:prstGeom>
        </p:spPr>
      </p:pic>
      <p:pic>
        <p:nvPicPr>
          <p:cNvPr id="11" name="Picture 10" descr="A blue bag with white stripes&#10;&#10;Description automatically generated">
            <a:extLst>
              <a:ext uri="{FF2B5EF4-FFF2-40B4-BE49-F238E27FC236}">
                <a16:creationId xmlns:a16="http://schemas.microsoft.com/office/drawing/2014/main" id="{1AB26A65-BCD2-08B9-DAA3-38C39413CCD2}"/>
              </a:ext>
            </a:extLst>
          </p:cNvPr>
          <p:cNvPicPr>
            <a:picLocks noChangeAspect="1"/>
          </p:cNvPicPr>
          <p:nvPr/>
        </p:nvPicPr>
        <p:blipFill>
          <a:blip r:embed="rId6"/>
          <a:stretch>
            <a:fillRect/>
          </a:stretch>
        </p:blipFill>
        <p:spPr>
          <a:xfrm>
            <a:off x="6844298" y="201562"/>
            <a:ext cx="2243770" cy="2043974"/>
          </a:xfrm>
          <a:prstGeom prst="rect">
            <a:avLst/>
          </a:prstGeom>
        </p:spPr>
      </p:pic>
      <p:pic>
        <p:nvPicPr>
          <p:cNvPr id="12" name="Picture 11" descr="Liewood Amelia Sun Hat - Papaya / Pale Tuscany Rose | Liewood | Snugg Kids">
            <a:extLst>
              <a:ext uri="{FF2B5EF4-FFF2-40B4-BE49-F238E27FC236}">
                <a16:creationId xmlns:a16="http://schemas.microsoft.com/office/drawing/2014/main" id="{BA1FFE33-F762-2DE2-4C0E-43E6B72614EE}"/>
              </a:ext>
            </a:extLst>
          </p:cNvPr>
          <p:cNvPicPr>
            <a:picLocks noChangeAspect="1"/>
          </p:cNvPicPr>
          <p:nvPr/>
        </p:nvPicPr>
        <p:blipFill rotWithShape="1">
          <a:blip r:embed="rId7"/>
          <a:srcRect l="234" t="20232" r="-26" b="17766"/>
          <a:stretch/>
        </p:blipFill>
        <p:spPr>
          <a:xfrm>
            <a:off x="6095212" y="3680060"/>
            <a:ext cx="2737495" cy="1700827"/>
          </a:xfrm>
          <a:prstGeom prst="rect">
            <a:avLst/>
          </a:prstGeom>
        </p:spPr>
      </p:pic>
      <p:pic>
        <p:nvPicPr>
          <p:cNvPr id="2" name="Picture 1" descr="Best Kids' Water Bottles: Most Durable, Leakproof And Easy To Clean - Which?">
            <a:extLst>
              <a:ext uri="{FF2B5EF4-FFF2-40B4-BE49-F238E27FC236}">
                <a16:creationId xmlns:a16="http://schemas.microsoft.com/office/drawing/2014/main" id="{FA866595-AEB5-9F51-7B75-27E7EFC53113}"/>
              </a:ext>
            </a:extLst>
          </p:cNvPr>
          <p:cNvPicPr>
            <a:picLocks noChangeAspect="1"/>
          </p:cNvPicPr>
          <p:nvPr/>
        </p:nvPicPr>
        <p:blipFill rotWithShape="1">
          <a:blip r:embed="rId8"/>
          <a:srcRect l="38668" r="33419" b="-256"/>
          <a:stretch/>
        </p:blipFill>
        <p:spPr>
          <a:xfrm>
            <a:off x="3938394" y="3256176"/>
            <a:ext cx="1507336" cy="2749144"/>
          </a:xfrm>
          <a:prstGeom prst="rect">
            <a:avLst/>
          </a:prstGeom>
        </p:spPr>
      </p:pic>
      <p:pic>
        <p:nvPicPr>
          <p:cNvPr id="3" name="Picture 2" descr="Aolcev Fidget Spinner Hand Spinner Fidget Toy Stainless Steel ...">
            <a:extLst>
              <a:ext uri="{FF2B5EF4-FFF2-40B4-BE49-F238E27FC236}">
                <a16:creationId xmlns:a16="http://schemas.microsoft.com/office/drawing/2014/main" id="{4B66C267-8B81-F737-5730-73CEAB63BBD6}"/>
              </a:ext>
            </a:extLst>
          </p:cNvPr>
          <p:cNvPicPr>
            <a:picLocks noChangeAspect="1"/>
          </p:cNvPicPr>
          <p:nvPr/>
        </p:nvPicPr>
        <p:blipFill rotWithShape="1">
          <a:blip r:embed="rId9"/>
          <a:srcRect t="949" b="21035"/>
          <a:stretch/>
        </p:blipFill>
        <p:spPr>
          <a:xfrm>
            <a:off x="10082004" y="5375999"/>
            <a:ext cx="1563650" cy="1258059"/>
          </a:xfrm>
          <a:prstGeom prst="rect">
            <a:avLst/>
          </a:prstGeom>
        </p:spPr>
      </p:pic>
      <p:pic>
        <p:nvPicPr>
          <p:cNvPr id="4" name="Graphic 3" descr="Close with solid fill">
            <a:extLst>
              <a:ext uri="{FF2B5EF4-FFF2-40B4-BE49-F238E27FC236}">
                <a16:creationId xmlns:a16="http://schemas.microsoft.com/office/drawing/2014/main" id="{B7F0F965-ECA7-CF5F-DFC8-6456C3EF850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980762" y="5070894"/>
            <a:ext cx="1575758" cy="1590135"/>
          </a:xfrm>
          <a:prstGeom prst="rect">
            <a:avLst/>
          </a:prstGeom>
        </p:spPr>
      </p:pic>
    </p:spTree>
    <p:extLst>
      <p:ext uri="{BB962C8B-B14F-4D97-AF65-F5344CB8AC3E}">
        <p14:creationId xmlns:p14="http://schemas.microsoft.com/office/powerpoint/2010/main" val="58572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85887" y="1656257"/>
            <a:ext cx="6068070" cy="2740152"/>
          </a:xfrm>
        </p:spPr>
        <p:txBody>
          <a:bodyPr>
            <a:normAutofit/>
          </a:bodyPr>
          <a:lstStyle/>
          <a:p>
            <a:r>
              <a:rPr lang="en-GB">
                <a:latin typeface="Letter-join Print Plus 1"/>
                <a:cs typeface="Arial"/>
              </a:rPr>
              <a:t>Drop off and collection</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32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Door Closed outline">
            <a:extLst>
              <a:ext uri="{FF2B5EF4-FFF2-40B4-BE49-F238E27FC236}">
                <a16:creationId xmlns:a16="http://schemas.microsoft.com/office/drawing/2014/main" id="{04916AD6-3FFB-362D-EBEC-F5CCF4BEA29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70099" y="4468483"/>
            <a:ext cx="1834551" cy="1820173"/>
          </a:xfrm>
          <a:prstGeom prst="rect">
            <a:avLst/>
          </a:prstGeom>
        </p:spPr>
      </p:pic>
      <p:pic>
        <p:nvPicPr>
          <p:cNvPr id="5" name="Graphic 4" descr="Door Open outline">
            <a:extLst>
              <a:ext uri="{FF2B5EF4-FFF2-40B4-BE49-F238E27FC236}">
                <a16:creationId xmlns:a16="http://schemas.microsoft.com/office/drawing/2014/main" id="{F3FF0E3D-3D10-D3AC-8D93-AD3EB2A496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70877" y="-5211"/>
            <a:ext cx="1834550" cy="1820173"/>
          </a:xfrm>
          <a:prstGeom prst="rect">
            <a:avLst/>
          </a:prstGeom>
        </p:spPr>
      </p:pic>
      <p:sp>
        <p:nvSpPr>
          <p:cNvPr id="2" name="TextBox 4">
            <a:extLst>
              <a:ext uri="{FF2B5EF4-FFF2-40B4-BE49-F238E27FC236}">
                <a16:creationId xmlns:a16="http://schemas.microsoft.com/office/drawing/2014/main" id="{C6CD89FD-1C2A-1BD4-6DC4-7148764969E7}"/>
              </a:ext>
            </a:extLst>
          </p:cNvPr>
          <p:cNvSpPr txBox="1"/>
          <p:nvPr/>
        </p:nvSpPr>
        <p:spPr>
          <a:xfrm>
            <a:off x="6636130" y="150081"/>
            <a:ext cx="5555911" cy="193899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a:latin typeface="Letter-join Print Plus 1"/>
              </a:rPr>
              <a:t>Morning Nursery Session</a:t>
            </a:r>
          </a:p>
          <a:p>
            <a:pPr marL="800100" lvl="1" indent="-342900">
              <a:buFont typeface="Arial"/>
              <a:buChar char="•"/>
            </a:pPr>
            <a:r>
              <a:rPr lang="en-US" sz="2000">
                <a:latin typeface="Letter-join Print Plus 1"/>
              </a:rPr>
              <a:t>Gates open at </a:t>
            </a:r>
            <a:r>
              <a:rPr lang="en-US" sz="2000" b="1">
                <a:latin typeface="Letter-join Print Plus 1"/>
              </a:rPr>
              <a:t>8:30 am</a:t>
            </a:r>
            <a:r>
              <a:rPr lang="en-US" sz="2000">
                <a:latin typeface="Letter-join Print Plus 1"/>
              </a:rPr>
              <a:t> </a:t>
            </a:r>
          </a:p>
          <a:p>
            <a:pPr marL="800100" lvl="1" indent="-342900">
              <a:buFont typeface="Arial"/>
              <a:buChar char="•"/>
            </a:pPr>
            <a:r>
              <a:rPr lang="en-US" sz="2000">
                <a:latin typeface="Letter-join Print Plus 1"/>
              </a:rPr>
              <a:t>Gates close at </a:t>
            </a:r>
            <a:r>
              <a:rPr lang="en-US" sz="2000" b="1">
                <a:latin typeface="Letter-join Print Plus 1"/>
              </a:rPr>
              <a:t>8:50 am </a:t>
            </a:r>
          </a:p>
          <a:p>
            <a:pPr lvl="1"/>
            <a:r>
              <a:rPr lang="en-US" sz="2000">
                <a:latin typeface="Letter-join Print Plus 1"/>
              </a:rPr>
              <a:t>After this time, children need to be dropped off at the lower office. </a:t>
            </a:r>
          </a:p>
          <a:p>
            <a:pPr marL="800100" lvl="1" indent="-342900">
              <a:buFont typeface="Arial"/>
              <a:buChar char="•"/>
            </a:pPr>
            <a:r>
              <a:rPr lang="en-US" sz="2000">
                <a:latin typeface="Letter-join Print Plus 1"/>
              </a:rPr>
              <a:t>Collection for AM children- </a:t>
            </a:r>
            <a:r>
              <a:rPr lang="en-US" sz="2000" b="1">
                <a:latin typeface="Letter-join Print Plus 1"/>
              </a:rPr>
              <a:t>11:20-11:30am</a:t>
            </a:r>
          </a:p>
        </p:txBody>
      </p:sp>
      <p:sp>
        <p:nvSpPr>
          <p:cNvPr id="3" name="TextBox 5">
            <a:extLst>
              <a:ext uri="{FF2B5EF4-FFF2-40B4-BE49-F238E27FC236}">
                <a16:creationId xmlns:a16="http://schemas.microsoft.com/office/drawing/2014/main" id="{29EF3AB4-8BF5-17FD-36F9-D5FA57D3A80B}"/>
              </a:ext>
            </a:extLst>
          </p:cNvPr>
          <p:cNvSpPr txBox="1"/>
          <p:nvPr/>
        </p:nvSpPr>
        <p:spPr>
          <a:xfrm>
            <a:off x="6633974" y="4470716"/>
            <a:ext cx="5559581" cy="225946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a:latin typeface="Letter-join Print Plus 1"/>
              </a:rPr>
              <a:t>Afternoon Nursery Session</a:t>
            </a:r>
          </a:p>
          <a:p>
            <a:pPr marL="800100" lvl="1" indent="-342900">
              <a:buFont typeface="Arial"/>
              <a:buChar char="•"/>
            </a:pPr>
            <a:r>
              <a:rPr lang="en-US" sz="2000">
                <a:latin typeface="Letter-join Print Plus 1"/>
              </a:rPr>
              <a:t>Gates open for PM children at </a:t>
            </a:r>
            <a:r>
              <a:rPr lang="en-US" sz="2000" b="1">
                <a:latin typeface="Letter-join Print Plus 1"/>
              </a:rPr>
              <a:t>12:30pm </a:t>
            </a:r>
          </a:p>
          <a:p>
            <a:pPr marL="800100" lvl="1" indent="-342900">
              <a:buFont typeface="Arial"/>
              <a:buChar char="•"/>
            </a:pPr>
            <a:r>
              <a:rPr lang="en-US" sz="2000">
                <a:latin typeface="Letter-join Print Plus 1"/>
              </a:rPr>
              <a:t>Gates close at </a:t>
            </a:r>
            <a:r>
              <a:rPr lang="en-US" sz="2000" b="1">
                <a:latin typeface="Letter-join Print Plus 1"/>
              </a:rPr>
              <a:t>12:50pm </a:t>
            </a:r>
          </a:p>
          <a:p>
            <a:pPr marL="800100" lvl="1" indent="-342900">
              <a:buFont typeface="Arial"/>
              <a:buChar char="•"/>
            </a:pPr>
            <a:r>
              <a:rPr lang="en-US" sz="2000">
                <a:latin typeface="Letter-join Print Plus 1"/>
              </a:rPr>
              <a:t>Collection- </a:t>
            </a:r>
            <a:r>
              <a:rPr lang="en-US" sz="2000" b="1">
                <a:latin typeface="Letter-join Print Plus 1"/>
              </a:rPr>
              <a:t>3:20-3:30pm</a:t>
            </a:r>
          </a:p>
          <a:p>
            <a:pPr marL="800100" lvl="1" indent="-342900">
              <a:buFont typeface="Arial"/>
              <a:buChar char="•"/>
            </a:pPr>
            <a:endParaRPr lang="en-US" sz="2000">
              <a:latin typeface="Letter-join Print Plus 1"/>
            </a:endParaRPr>
          </a:p>
          <a:p>
            <a:pPr lvl="1"/>
            <a:r>
              <a:rPr lang="en-US" sz="2000">
                <a:latin typeface="Letter-join Print Plus 1"/>
              </a:rPr>
              <a:t>After this time, children need to be picked up from the lower office/after school club</a:t>
            </a:r>
          </a:p>
        </p:txBody>
      </p:sp>
      <p:pic>
        <p:nvPicPr>
          <p:cNvPr id="10" name="Picture 9" descr="A sidewalk with a fence and a tree&#10;&#10;Description automatically generated">
            <a:extLst>
              <a:ext uri="{FF2B5EF4-FFF2-40B4-BE49-F238E27FC236}">
                <a16:creationId xmlns:a16="http://schemas.microsoft.com/office/drawing/2014/main" id="{11578E31-8A92-482F-22A8-0C83C5549E45}"/>
              </a:ext>
            </a:extLst>
          </p:cNvPr>
          <p:cNvPicPr>
            <a:picLocks noChangeAspect="1"/>
          </p:cNvPicPr>
          <p:nvPr/>
        </p:nvPicPr>
        <p:blipFill>
          <a:blip r:embed="rId5"/>
          <a:stretch>
            <a:fillRect/>
          </a:stretch>
        </p:blipFill>
        <p:spPr>
          <a:xfrm>
            <a:off x="6350" y="0"/>
            <a:ext cx="5143500" cy="6858000"/>
          </a:xfrm>
          <a:prstGeom prst="rect">
            <a:avLst/>
          </a:prstGeom>
        </p:spPr>
      </p:pic>
      <p:sp>
        <p:nvSpPr>
          <p:cNvPr id="12" name="Arrow: Down 11">
            <a:extLst>
              <a:ext uri="{FF2B5EF4-FFF2-40B4-BE49-F238E27FC236}">
                <a16:creationId xmlns:a16="http://schemas.microsoft.com/office/drawing/2014/main" id="{D515AB5B-BBFE-8207-A537-A07EB3A4BB51}"/>
              </a:ext>
            </a:extLst>
          </p:cNvPr>
          <p:cNvSpPr/>
          <p:nvPr/>
        </p:nvSpPr>
        <p:spPr>
          <a:xfrm rot="9180000">
            <a:off x="865118" y="3358973"/>
            <a:ext cx="546339" cy="163901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Down 12">
            <a:extLst>
              <a:ext uri="{FF2B5EF4-FFF2-40B4-BE49-F238E27FC236}">
                <a16:creationId xmlns:a16="http://schemas.microsoft.com/office/drawing/2014/main" id="{9F8CFAD4-19F3-FB30-4413-8366C1D6A2B9}"/>
              </a:ext>
            </a:extLst>
          </p:cNvPr>
          <p:cNvSpPr/>
          <p:nvPr/>
        </p:nvSpPr>
        <p:spPr>
          <a:xfrm rot="16200000">
            <a:off x="1862068" y="1854022"/>
            <a:ext cx="317739" cy="114371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4">
            <a:extLst>
              <a:ext uri="{FF2B5EF4-FFF2-40B4-BE49-F238E27FC236}">
                <a16:creationId xmlns:a16="http://schemas.microsoft.com/office/drawing/2014/main" id="{1C7C7FAA-3150-BFBB-49AE-DA162270860A}"/>
              </a:ext>
            </a:extLst>
          </p:cNvPr>
          <p:cNvSpPr txBox="1"/>
          <p:nvPr/>
        </p:nvSpPr>
        <p:spPr>
          <a:xfrm>
            <a:off x="6572629" y="2359880"/>
            <a:ext cx="5594011" cy="193899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a:latin typeface="Letter-join Print Plus 1"/>
              </a:rPr>
              <a:t>Nursery Lunch Club</a:t>
            </a:r>
          </a:p>
          <a:p>
            <a:pPr marL="800100" lvl="1" indent="-342900">
              <a:buFont typeface="Arial"/>
              <a:buChar char="•"/>
            </a:pPr>
            <a:r>
              <a:rPr lang="en-US" sz="2000">
                <a:latin typeface="Letter-join Print Plus 1"/>
              </a:rPr>
              <a:t>Runs from </a:t>
            </a:r>
            <a:r>
              <a:rPr lang="en-US" sz="2000" b="1">
                <a:latin typeface="Letter-join Print Plus 1"/>
              </a:rPr>
              <a:t>11:30am to 12:30pm</a:t>
            </a:r>
          </a:p>
          <a:p>
            <a:pPr marL="800100" lvl="1" indent="-342900">
              <a:buFont typeface="Arial"/>
              <a:buChar char="•"/>
            </a:pPr>
            <a:r>
              <a:rPr lang="en-US" sz="2000">
                <a:latin typeface="Letter-join Print Plus 1"/>
              </a:rPr>
              <a:t>Price for 15 hour children is £3 if you bring a packed lunch and £5.60 if they also have a school dinner</a:t>
            </a:r>
          </a:p>
          <a:p>
            <a:pPr marL="800100" lvl="1" indent="-342900">
              <a:buFont typeface="Arial"/>
              <a:buChar char="•"/>
            </a:pPr>
            <a:r>
              <a:rPr lang="en-US" sz="2000">
                <a:latin typeface="Letter-join Print Plus 1"/>
              </a:rPr>
              <a:t>For 30 hour children, school dinner is £2.60</a:t>
            </a:r>
          </a:p>
        </p:txBody>
      </p:sp>
      <p:pic>
        <p:nvPicPr>
          <p:cNvPr id="16" name="Graphic 15" descr="Lunch Box outline">
            <a:extLst>
              <a:ext uri="{FF2B5EF4-FFF2-40B4-BE49-F238E27FC236}">
                <a16:creationId xmlns:a16="http://schemas.microsoft.com/office/drawing/2014/main" id="{EFDB4B55-6E46-D431-60F2-BA322C84047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422900" y="2590800"/>
            <a:ext cx="1333500" cy="1219200"/>
          </a:xfrm>
          <a:prstGeom prst="rect">
            <a:avLst/>
          </a:prstGeom>
        </p:spPr>
      </p:pic>
    </p:spTree>
    <p:extLst>
      <p:ext uri="{BB962C8B-B14F-4D97-AF65-F5344CB8AC3E}">
        <p14:creationId xmlns:p14="http://schemas.microsoft.com/office/powerpoint/2010/main" val="4191321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2" name="Rectangle 11">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Box 2">
            <a:extLst>
              <a:ext uri="{FF2B5EF4-FFF2-40B4-BE49-F238E27FC236}">
                <a16:creationId xmlns:a16="http://schemas.microsoft.com/office/drawing/2014/main" id="{31BB08D7-57F6-8B8A-2B4A-640F35D8BD7E}"/>
              </a:ext>
            </a:extLst>
          </p:cNvPr>
          <p:cNvSpPr txBox="1"/>
          <p:nvPr/>
        </p:nvSpPr>
        <p:spPr>
          <a:xfrm>
            <a:off x="5925" y="1298448"/>
            <a:ext cx="4322612" cy="3255264"/>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lvl="1" defTabSz="914400">
              <a:lnSpc>
                <a:spcPct val="90000"/>
              </a:lnSpc>
              <a:spcBef>
                <a:spcPct val="0"/>
              </a:spcBef>
              <a:spcAft>
                <a:spcPts val="600"/>
              </a:spcAft>
            </a:pPr>
            <a:r>
              <a:rPr lang="en-US" sz="5900" b="1" spc="-100">
                <a:solidFill>
                  <a:srgbClr val="FFFFFF"/>
                </a:solidFill>
                <a:latin typeface="+mj-lt"/>
                <a:ea typeface="+mj-ea"/>
                <a:cs typeface="+mj-cs"/>
              </a:rPr>
              <a:t>Yellow collection forms</a:t>
            </a:r>
          </a:p>
        </p:txBody>
      </p:sp>
      <p:pic>
        <p:nvPicPr>
          <p:cNvPr id="2" name="Picture 1" descr="A yellow paper with black text&#10;&#10;Description automatically generated">
            <a:extLst>
              <a:ext uri="{FF2B5EF4-FFF2-40B4-BE49-F238E27FC236}">
                <a16:creationId xmlns:a16="http://schemas.microsoft.com/office/drawing/2014/main" id="{05DA9A2E-9468-C6C2-4BEC-50445A433FAD}"/>
              </a:ext>
            </a:extLst>
          </p:cNvPr>
          <p:cNvPicPr>
            <a:picLocks noChangeAspect="1"/>
          </p:cNvPicPr>
          <p:nvPr/>
        </p:nvPicPr>
        <p:blipFill rotWithShape="1">
          <a:blip r:embed="rId3"/>
          <a:srcRect l="2432" t="-1240" r="-304" b="579"/>
          <a:stretch/>
        </p:blipFill>
        <p:spPr>
          <a:xfrm>
            <a:off x="6522635" y="759599"/>
            <a:ext cx="3563280" cy="5330650"/>
          </a:xfrm>
          <a:prstGeom prst="rect">
            <a:avLst/>
          </a:prstGeom>
        </p:spPr>
      </p:pic>
      <p:sp>
        <p:nvSpPr>
          <p:cNvPr id="16" name="Rectangle 15">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67185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97F4-7FDF-4746-B7F9-52D4C26461CC}"/>
              </a:ext>
            </a:extLst>
          </p:cNvPr>
          <p:cNvSpPr>
            <a:spLocks noGrp="1"/>
          </p:cNvSpPr>
          <p:nvPr>
            <p:ph type="title"/>
          </p:nvPr>
        </p:nvSpPr>
        <p:spPr>
          <a:xfrm>
            <a:off x="430320" y="2011680"/>
            <a:ext cx="3010654" cy="3395472"/>
          </a:xfrm>
        </p:spPr>
        <p:txBody>
          <a:bodyPr vert="horz" lIns="91440" tIns="45720" rIns="91440" bIns="45720" rtlCol="0" anchor="b">
            <a:noAutofit/>
          </a:bodyPr>
          <a:lstStyle/>
          <a:p>
            <a:r>
              <a:rPr lang="en-US" sz="4000" spc="-100">
                <a:latin typeface="HfW precursive"/>
                <a:cs typeface="Arial"/>
              </a:rPr>
              <a:t>Wrap Around Care...</a:t>
            </a:r>
            <a:br>
              <a:rPr lang="en-US" sz="4000" spc="-100">
                <a:cs typeface="Arial" panose="020B0604020202020204" pitchFamily="34" charset="0"/>
              </a:rPr>
            </a:br>
            <a:br>
              <a:rPr lang="en-US" sz="4000" spc="-100">
                <a:cs typeface="Arial" panose="020B0604020202020204" pitchFamily="34" charset="0"/>
              </a:rPr>
            </a:br>
            <a:endParaRPr lang="en-US" sz="4000" spc="-100">
              <a:cs typeface="Arial" panose="020B0604020202020204" pitchFamily="34" charset="0"/>
            </a:endParaRPr>
          </a:p>
        </p:txBody>
      </p:sp>
      <p:pic>
        <p:nvPicPr>
          <p:cNvPr id="8" name="Picture 7" descr="535 Bowl Cereal Clipart Royalty-Free Images, Stock Photos &amp; Pictures |  Shutterstock">
            <a:extLst>
              <a:ext uri="{FF2B5EF4-FFF2-40B4-BE49-F238E27FC236}">
                <a16:creationId xmlns:a16="http://schemas.microsoft.com/office/drawing/2014/main" id="{4450A105-1DE1-A240-B908-513F2715A797}"/>
              </a:ext>
            </a:extLst>
          </p:cNvPr>
          <p:cNvPicPr>
            <a:picLocks noChangeAspect="1"/>
          </p:cNvPicPr>
          <p:nvPr/>
        </p:nvPicPr>
        <p:blipFill>
          <a:blip r:embed="rId3"/>
          <a:stretch>
            <a:fillRect/>
          </a:stretch>
        </p:blipFill>
        <p:spPr>
          <a:xfrm>
            <a:off x="4272951" y="611757"/>
            <a:ext cx="2222500" cy="2201414"/>
          </a:xfrm>
          <a:prstGeom prst="rect">
            <a:avLst/>
          </a:prstGeom>
        </p:spPr>
      </p:pic>
      <p:pic>
        <p:nvPicPr>
          <p:cNvPr id="12" name="Picture 11" descr="snack clipart | Food png, Healthy dog treat recipes, Junk food">
            <a:extLst>
              <a:ext uri="{FF2B5EF4-FFF2-40B4-BE49-F238E27FC236}">
                <a16:creationId xmlns:a16="http://schemas.microsoft.com/office/drawing/2014/main" id="{B28BA628-4C6F-7C39-56A3-43737F16772C}"/>
              </a:ext>
            </a:extLst>
          </p:cNvPr>
          <p:cNvPicPr>
            <a:picLocks noChangeAspect="1"/>
          </p:cNvPicPr>
          <p:nvPr/>
        </p:nvPicPr>
        <p:blipFill>
          <a:blip r:embed="rId4"/>
          <a:stretch>
            <a:fillRect/>
          </a:stretch>
        </p:blipFill>
        <p:spPr>
          <a:xfrm>
            <a:off x="4147148" y="3939374"/>
            <a:ext cx="2463799" cy="2237162"/>
          </a:xfrm>
          <a:prstGeom prst="rect">
            <a:avLst/>
          </a:prstGeom>
        </p:spPr>
      </p:pic>
      <p:sp>
        <p:nvSpPr>
          <p:cNvPr id="16" name="TextBox 4">
            <a:extLst>
              <a:ext uri="{FF2B5EF4-FFF2-40B4-BE49-F238E27FC236}">
                <a16:creationId xmlns:a16="http://schemas.microsoft.com/office/drawing/2014/main" id="{0F4319DD-5E4E-9F13-86E9-EABC4AA39E87}"/>
              </a:ext>
            </a:extLst>
          </p:cNvPr>
          <p:cNvSpPr txBox="1"/>
          <p:nvPr/>
        </p:nvSpPr>
        <p:spPr>
          <a:xfrm>
            <a:off x="6790207" y="443139"/>
            <a:ext cx="3324066" cy="255454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a:latin typeface="Letter-join Print Plus 1"/>
              </a:rPr>
              <a:t>Breakfast Club</a:t>
            </a:r>
          </a:p>
          <a:p>
            <a:pPr lvl="1"/>
            <a:r>
              <a:rPr lang="en-US" sz="2000">
                <a:latin typeface="Letter-join Print Plus 1"/>
              </a:rPr>
              <a:t>7:45am - 8:30am (upper cafeteria ) </a:t>
            </a:r>
          </a:p>
          <a:p>
            <a:pPr lvl="1"/>
            <a:endParaRPr lang="en-US" sz="2000">
              <a:latin typeface="Letter-join Print Plus 1"/>
            </a:endParaRPr>
          </a:p>
          <a:p>
            <a:pPr lvl="1"/>
            <a:r>
              <a:rPr lang="en-US" sz="2000">
                <a:latin typeface="Letter-join Print Plus 1"/>
              </a:rPr>
              <a:t>Staff will bring children down to their classrooms </a:t>
            </a:r>
          </a:p>
          <a:p>
            <a:pPr lvl="1"/>
            <a:endParaRPr lang="en-US" sz="2000">
              <a:latin typeface="Letter-join Print Plus 1"/>
            </a:endParaRPr>
          </a:p>
          <a:p>
            <a:pPr lvl="1"/>
            <a:r>
              <a:rPr lang="en-US" sz="2000">
                <a:latin typeface="Letter-join Print Plus 1"/>
              </a:rPr>
              <a:t>Bookable via Arbor</a:t>
            </a:r>
          </a:p>
        </p:txBody>
      </p:sp>
      <p:sp>
        <p:nvSpPr>
          <p:cNvPr id="18" name="TextBox 4">
            <a:extLst>
              <a:ext uri="{FF2B5EF4-FFF2-40B4-BE49-F238E27FC236}">
                <a16:creationId xmlns:a16="http://schemas.microsoft.com/office/drawing/2014/main" id="{7ED0951F-7AED-E69D-7AC3-F209A397282D}"/>
              </a:ext>
            </a:extLst>
          </p:cNvPr>
          <p:cNvSpPr txBox="1"/>
          <p:nvPr/>
        </p:nvSpPr>
        <p:spPr>
          <a:xfrm>
            <a:off x="6792364" y="3795939"/>
            <a:ext cx="3458974" cy="252376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a:latin typeface="Letter-join Print Plus 1"/>
              </a:rPr>
              <a:t>After-school club</a:t>
            </a:r>
          </a:p>
          <a:p>
            <a:pPr lvl="1"/>
            <a:r>
              <a:rPr lang="en-US" sz="2000">
                <a:latin typeface="Letter-join Print Plus 1"/>
              </a:rPr>
              <a:t>3:30pm until 6:15pm</a:t>
            </a:r>
          </a:p>
          <a:p>
            <a:pPr lvl="1"/>
            <a:r>
              <a:rPr lang="en-US"/>
              <a:t>(lower family room) </a:t>
            </a:r>
          </a:p>
          <a:p>
            <a:pPr lvl="1"/>
            <a:endParaRPr lang="en-US" sz="2000">
              <a:latin typeface="Letter-join Print Plus 1"/>
            </a:endParaRPr>
          </a:p>
          <a:p>
            <a:pPr lvl="1"/>
            <a:r>
              <a:rPr lang="en-US" sz="2000">
                <a:latin typeface="Letter-join Print Plus 1"/>
              </a:rPr>
              <a:t>Run by familiar adults in the lower building. </a:t>
            </a:r>
          </a:p>
          <a:p>
            <a:pPr lvl="1"/>
            <a:endParaRPr lang="en-US" sz="2000">
              <a:latin typeface="Letter-join Print Plus 1"/>
            </a:endParaRPr>
          </a:p>
          <a:p>
            <a:pPr lvl="1"/>
            <a:r>
              <a:rPr lang="en-US" sz="2000">
                <a:latin typeface="Letter-join Print Plus 1"/>
              </a:rPr>
              <a:t>Bookable via Arbor</a:t>
            </a:r>
          </a:p>
        </p:txBody>
      </p:sp>
    </p:spTree>
    <p:extLst>
      <p:ext uri="{BB962C8B-B14F-4D97-AF65-F5344CB8AC3E}">
        <p14:creationId xmlns:p14="http://schemas.microsoft.com/office/powerpoint/2010/main" val="1410105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57132" y="2849577"/>
            <a:ext cx="6068070" cy="1029247"/>
          </a:xfrm>
        </p:spPr>
        <p:txBody>
          <a:bodyPr>
            <a:normAutofit/>
          </a:bodyPr>
          <a:lstStyle/>
          <a:p>
            <a:r>
              <a:rPr lang="en-GB">
                <a:latin typeface="Letter-join Print Plus 1"/>
                <a:cs typeface="Arial"/>
              </a:rPr>
              <a:t>Nursery Lunch Club</a:t>
            </a:r>
            <a:endParaRPr lang="en-US"/>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8298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7AB4-8A5C-4FB8-D980-444869283D48}"/>
              </a:ext>
            </a:extLst>
          </p:cNvPr>
          <p:cNvSpPr>
            <a:spLocks noGrp="1"/>
          </p:cNvSpPr>
          <p:nvPr>
            <p:ph type="title"/>
          </p:nvPr>
        </p:nvSpPr>
        <p:spPr>
          <a:xfrm>
            <a:off x="252919" y="1123837"/>
            <a:ext cx="1322841" cy="4601183"/>
          </a:xfrm>
        </p:spPr>
        <p:txBody>
          <a:bodyPr/>
          <a:lstStyle/>
          <a:p>
            <a:r>
              <a:rPr lang="en-US">
                <a:latin typeface="Letter-join Print Plus 1"/>
              </a:rPr>
              <a:t>Lunchtime offer</a:t>
            </a:r>
          </a:p>
        </p:txBody>
      </p:sp>
      <p:pic>
        <p:nvPicPr>
          <p:cNvPr id="4" name="Picture 3">
            <a:extLst>
              <a:ext uri="{FF2B5EF4-FFF2-40B4-BE49-F238E27FC236}">
                <a16:creationId xmlns:a16="http://schemas.microsoft.com/office/drawing/2014/main" id="{64D685DA-C025-5352-D531-00DBA65F21BD}"/>
              </a:ext>
            </a:extLst>
          </p:cNvPr>
          <p:cNvPicPr>
            <a:picLocks noChangeAspect="1"/>
          </p:cNvPicPr>
          <p:nvPr/>
        </p:nvPicPr>
        <p:blipFill>
          <a:blip r:embed="rId3"/>
          <a:stretch>
            <a:fillRect/>
          </a:stretch>
        </p:blipFill>
        <p:spPr>
          <a:xfrm>
            <a:off x="1974127" y="103322"/>
            <a:ext cx="9302796" cy="6638441"/>
          </a:xfrm>
          <a:prstGeom prst="rect">
            <a:avLst/>
          </a:prstGeom>
        </p:spPr>
      </p:pic>
    </p:spTree>
    <p:extLst>
      <p:ext uri="{BB962C8B-B14F-4D97-AF65-F5344CB8AC3E}">
        <p14:creationId xmlns:p14="http://schemas.microsoft.com/office/powerpoint/2010/main" val="3309482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183-B5C2-F296-B768-40C55609598E}"/>
              </a:ext>
            </a:extLst>
          </p:cNvPr>
          <p:cNvSpPr>
            <a:spLocks noGrp="1"/>
          </p:cNvSpPr>
          <p:nvPr>
            <p:ph type="title"/>
          </p:nvPr>
        </p:nvSpPr>
        <p:spPr>
          <a:xfrm>
            <a:off x="252919" y="1123837"/>
            <a:ext cx="2947482" cy="1294391"/>
          </a:xfrm>
        </p:spPr>
        <p:txBody>
          <a:bodyPr/>
          <a:lstStyle/>
          <a:p>
            <a:r>
              <a:rPr lang="en-US">
                <a:latin typeface="Letter-join Print Plus 1"/>
              </a:rPr>
              <a:t>Healthy lunch</a:t>
            </a:r>
          </a:p>
        </p:txBody>
      </p:sp>
      <p:pic>
        <p:nvPicPr>
          <p:cNvPr id="3" name="Picture 2" descr="Lunch Box Stock Illustrations – 42,931 Lunch Box Stock Illustrations,  Vectors &amp; Clipart - Dreamstime">
            <a:extLst>
              <a:ext uri="{FF2B5EF4-FFF2-40B4-BE49-F238E27FC236}">
                <a16:creationId xmlns:a16="http://schemas.microsoft.com/office/drawing/2014/main" id="{CBEC304B-E3BE-F8B7-AEEE-65D8C4E3CEAE}"/>
              </a:ext>
            </a:extLst>
          </p:cNvPr>
          <p:cNvPicPr>
            <a:picLocks noChangeAspect="1"/>
          </p:cNvPicPr>
          <p:nvPr/>
        </p:nvPicPr>
        <p:blipFill rotWithShape="1">
          <a:blip r:embed="rId3"/>
          <a:srcRect l="8129" t="8659" r="-189" b="18166"/>
          <a:stretch/>
        </p:blipFill>
        <p:spPr>
          <a:xfrm>
            <a:off x="9799607" y="2896648"/>
            <a:ext cx="1522868" cy="1365030"/>
          </a:xfrm>
          <a:prstGeom prst="rect">
            <a:avLst/>
          </a:prstGeom>
        </p:spPr>
      </p:pic>
      <p:sp>
        <p:nvSpPr>
          <p:cNvPr id="6" name="TextBox 5">
            <a:extLst>
              <a:ext uri="{FF2B5EF4-FFF2-40B4-BE49-F238E27FC236}">
                <a16:creationId xmlns:a16="http://schemas.microsoft.com/office/drawing/2014/main" id="{ECC86D54-B171-3EAA-90E9-3AF9E0540339}"/>
              </a:ext>
            </a:extLst>
          </p:cNvPr>
          <p:cNvSpPr txBox="1"/>
          <p:nvPr/>
        </p:nvSpPr>
        <p:spPr>
          <a:xfrm>
            <a:off x="3564885" y="371730"/>
            <a:ext cx="7763391"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400" u="sng">
              <a:latin typeface="Letter-join Print Plus 1"/>
            </a:endParaRPr>
          </a:p>
          <a:p>
            <a:pPr algn="ctr"/>
            <a:r>
              <a:rPr lang="en-US" sz="2400" b="1" u="sng">
                <a:solidFill>
                  <a:srgbClr val="00B050"/>
                </a:solidFill>
                <a:latin typeface="Letter-join Print Plus 1"/>
              </a:rPr>
              <a:t>Please:</a:t>
            </a:r>
          </a:p>
          <a:p>
            <a:pPr marL="342900" indent="-342900" algn="ctr">
              <a:buFont typeface="Arial"/>
              <a:buChar char="•"/>
            </a:pPr>
            <a:r>
              <a:rPr lang="en-US" sz="2400">
                <a:latin typeface="Letter-join Print Plus 1"/>
              </a:rPr>
              <a:t>Include a range of items but don't pack too much!</a:t>
            </a:r>
          </a:p>
          <a:p>
            <a:pPr marL="342900" indent="-342900" algn="ctr">
              <a:buFont typeface="Arial"/>
              <a:buChar char="•"/>
            </a:pPr>
            <a:r>
              <a:rPr lang="en-US" sz="2400">
                <a:latin typeface="Letter-join Print Plus 1"/>
              </a:rPr>
              <a:t>Start with less and add more items if they are eating everything you send</a:t>
            </a:r>
          </a:p>
          <a:p>
            <a:pPr marL="342900" indent="-342900" algn="ctr">
              <a:buFont typeface="Arial"/>
              <a:buChar char="•"/>
            </a:pPr>
            <a:r>
              <a:rPr lang="en-US" sz="2400">
                <a:latin typeface="Letter-join Print Plus 1"/>
              </a:rPr>
              <a:t>Let us know if they continue to eat very little</a:t>
            </a:r>
          </a:p>
          <a:p>
            <a:pPr marL="342900" indent="-342900" algn="ctr">
              <a:buFont typeface="Arial"/>
              <a:buChar char="•"/>
            </a:pPr>
            <a:endParaRPr lang="en-US" sz="2400">
              <a:latin typeface="Letter-join Print Plus 1"/>
            </a:endParaRPr>
          </a:p>
          <a:p>
            <a:pPr marL="342900" indent="-342900" algn="ctr">
              <a:buFont typeface="Arial"/>
              <a:buChar char="•"/>
            </a:pPr>
            <a:endParaRPr lang="en-US" sz="2400">
              <a:solidFill>
                <a:srgbClr val="000000"/>
              </a:solidFill>
              <a:latin typeface="Letter-join Print Plus 1"/>
            </a:endParaRPr>
          </a:p>
          <a:p>
            <a:pPr marL="342900" indent="-342900" algn="ctr">
              <a:buFont typeface="Arial"/>
              <a:buChar char="•"/>
            </a:pPr>
            <a:endParaRPr lang="en-US" sz="2400">
              <a:solidFill>
                <a:srgbClr val="000000"/>
              </a:solidFill>
              <a:latin typeface="Letter-join Print Plus 1"/>
            </a:endParaRPr>
          </a:p>
          <a:p>
            <a:pPr marL="342900" indent="-342900" algn="ctr">
              <a:buFont typeface="Arial"/>
              <a:buChar char="•"/>
            </a:pPr>
            <a:endParaRPr lang="en-US" sz="2400">
              <a:solidFill>
                <a:srgbClr val="000000"/>
              </a:solidFill>
              <a:latin typeface="Letter-join Print Plus 1"/>
            </a:endParaRPr>
          </a:p>
          <a:p>
            <a:pPr algn="ctr"/>
            <a:r>
              <a:rPr lang="en-US" sz="2400" b="1" u="sng">
                <a:solidFill>
                  <a:srgbClr val="FF0000"/>
                </a:solidFill>
                <a:latin typeface="Letter-join Print Plus 1"/>
              </a:rPr>
              <a:t>No</a:t>
            </a:r>
          </a:p>
          <a:p>
            <a:pPr marL="342900" indent="-342900" algn="ctr">
              <a:buFont typeface="Arial"/>
              <a:buChar char="•"/>
            </a:pPr>
            <a:r>
              <a:rPr lang="en-US" sz="2400">
                <a:ea typeface="+mn-lt"/>
                <a:cs typeface="+mn-lt"/>
              </a:rPr>
              <a:t>Nut products (including peanut butter and Nutella)</a:t>
            </a:r>
            <a:endParaRPr lang="en-US" sz="2400">
              <a:latin typeface="Letter-join Print Plus 1"/>
            </a:endParaRPr>
          </a:p>
          <a:p>
            <a:pPr marL="342900" indent="-342900" algn="ctr">
              <a:buFont typeface="Arial"/>
              <a:buChar char="•"/>
            </a:pPr>
            <a:r>
              <a:rPr lang="en-US" sz="2400">
                <a:latin typeface="Letter-join Print Plus 1"/>
              </a:rPr>
              <a:t>Fizzy drinks</a:t>
            </a:r>
            <a:endParaRPr lang="en-US"/>
          </a:p>
          <a:p>
            <a:pPr marL="342900" indent="-342900" algn="ctr">
              <a:buFont typeface="Arial"/>
              <a:buChar char="•"/>
            </a:pPr>
            <a:r>
              <a:rPr lang="en-US" sz="2400">
                <a:latin typeface="Letter-join Print Plus 1"/>
              </a:rPr>
              <a:t>Sweets </a:t>
            </a:r>
          </a:p>
          <a:p>
            <a:pPr marL="342900" indent="-342900" algn="ctr">
              <a:buFont typeface="Arial"/>
              <a:buChar char="•"/>
            </a:pPr>
            <a:r>
              <a:rPr lang="en-US" sz="2400">
                <a:latin typeface="Letter-join Print Plus 1"/>
              </a:rPr>
              <a:t>Chocolate bars </a:t>
            </a:r>
          </a:p>
        </p:txBody>
      </p:sp>
      <p:pic>
        <p:nvPicPr>
          <p:cNvPr id="5" name="Picture 4" descr="A collage of children in school uniforms&#10;&#10;Description automatically generated">
            <a:extLst>
              <a:ext uri="{FF2B5EF4-FFF2-40B4-BE49-F238E27FC236}">
                <a16:creationId xmlns:a16="http://schemas.microsoft.com/office/drawing/2014/main" id="{031ACECB-8FD0-81ED-0952-D29CD47B075C}"/>
              </a:ext>
            </a:extLst>
          </p:cNvPr>
          <p:cNvPicPr>
            <a:picLocks noChangeAspect="1"/>
          </p:cNvPicPr>
          <p:nvPr/>
        </p:nvPicPr>
        <p:blipFill rotWithShape="1">
          <a:blip r:embed="rId4"/>
          <a:srcRect l="-13" t="49927" r="76220" b="329"/>
          <a:stretch/>
        </p:blipFill>
        <p:spPr>
          <a:xfrm rot="21420000">
            <a:off x="298828" y="2108476"/>
            <a:ext cx="2246724" cy="1796707"/>
          </a:xfrm>
          <a:prstGeom prst="rect">
            <a:avLst/>
          </a:prstGeom>
        </p:spPr>
      </p:pic>
      <p:pic>
        <p:nvPicPr>
          <p:cNvPr id="4" name="Picture 3" descr="MacGill | Nut Allergy - Allergy Awareness Materials - Posters &amp; Educational  Material - Education Material - Shop">
            <a:extLst>
              <a:ext uri="{FF2B5EF4-FFF2-40B4-BE49-F238E27FC236}">
                <a16:creationId xmlns:a16="http://schemas.microsoft.com/office/drawing/2014/main" id="{857AF592-49E5-AD08-4F76-38B9EA349A65}"/>
              </a:ext>
            </a:extLst>
          </p:cNvPr>
          <p:cNvPicPr>
            <a:picLocks noChangeAspect="1"/>
          </p:cNvPicPr>
          <p:nvPr/>
        </p:nvPicPr>
        <p:blipFill>
          <a:blip r:embed="rId5"/>
          <a:stretch>
            <a:fillRect/>
          </a:stretch>
        </p:blipFill>
        <p:spPr>
          <a:xfrm>
            <a:off x="1728060" y="3964723"/>
            <a:ext cx="2187845" cy="2764382"/>
          </a:xfrm>
          <a:prstGeom prst="rect">
            <a:avLst/>
          </a:prstGeom>
        </p:spPr>
      </p:pic>
    </p:spTree>
    <p:extLst>
      <p:ext uri="{BB962C8B-B14F-4D97-AF65-F5344CB8AC3E}">
        <p14:creationId xmlns:p14="http://schemas.microsoft.com/office/powerpoint/2010/main" val="1167494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558AE-7227-9CEB-3F4C-14550D98282E}"/>
              </a:ext>
            </a:extLst>
          </p:cNvPr>
          <p:cNvSpPr>
            <a:spLocks noGrp="1"/>
          </p:cNvSpPr>
          <p:nvPr>
            <p:ph type="title"/>
          </p:nvPr>
        </p:nvSpPr>
        <p:spPr/>
        <p:txBody>
          <a:bodyPr/>
          <a:lstStyle/>
          <a:p>
            <a:r>
              <a:rPr lang="en-GB">
                <a:latin typeface="Letter-join Print Plus 1"/>
              </a:rPr>
              <a:t>Snack time in Nursery</a:t>
            </a:r>
            <a:endParaRPr lang="en-US"/>
          </a:p>
        </p:txBody>
      </p:sp>
      <p:pic>
        <p:nvPicPr>
          <p:cNvPr id="4" name="Picture 3" descr="Classic Fresh Fruit Bowl">
            <a:extLst>
              <a:ext uri="{FF2B5EF4-FFF2-40B4-BE49-F238E27FC236}">
                <a16:creationId xmlns:a16="http://schemas.microsoft.com/office/drawing/2014/main" id="{8A294709-3D61-8650-DB3F-73A83F066D2A}"/>
              </a:ext>
            </a:extLst>
          </p:cNvPr>
          <p:cNvPicPr>
            <a:picLocks noChangeAspect="1"/>
          </p:cNvPicPr>
          <p:nvPr/>
        </p:nvPicPr>
        <p:blipFill>
          <a:blip r:embed="rId3"/>
          <a:stretch>
            <a:fillRect/>
          </a:stretch>
        </p:blipFill>
        <p:spPr>
          <a:xfrm>
            <a:off x="6665345" y="172528"/>
            <a:ext cx="2958860" cy="2472906"/>
          </a:xfrm>
          <a:prstGeom prst="rect">
            <a:avLst/>
          </a:prstGeom>
        </p:spPr>
      </p:pic>
      <p:pic>
        <p:nvPicPr>
          <p:cNvPr id="5" name="Picture 4" descr="New York Bakery Plain Bagels 5 Pack">
            <a:extLst>
              <a:ext uri="{FF2B5EF4-FFF2-40B4-BE49-F238E27FC236}">
                <a16:creationId xmlns:a16="http://schemas.microsoft.com/office/drawing/2014/main" id="{6CA11D09-115D-1E4F-BE14-9FDC52EBB823}"/>
              </a:ext>
            </a:extLst>
          </p:cNvPr>
          <p:cNvPicPr>
            <a:picLocks noChangeAspect="1"/>
          </p:cNvPicPr>
          <p:nvPr/>
        </p:nvPicPr>
        <p:blipFill rotWithShape="1">
          <a:blip r:embed="rId4"/>
          <a:srcRect l="27059" r="29020" b="-394"/>
          <a:stretch/>
        </p:blipFill>
        <p:spPr>
          <a:xfrm>
            <a:off x="3904891" y="921589"/>
            <a:ext cx="1609003" cy="3677776"/>
          </a:xfrm>
          <a:prstGeom prst="rect">
            <a:avLst/>
          </a:prstGeom>
        </p:spPr>
      </p:pic>
      <p:pic>
        <p:nvPicPr>
          <p:cNvPr id="6" name="Picture 5" descr="Edinburgh school to ditch cartons of milk as part of pilot - Midlothian View">
            <a:extLst>
              <a:ext uri="{FF2B5EF4-FFF2-40B4-BE49-F238E27FC236}">
                <a16:creationId xmlns:a16="http://schemas.microsoft.com/office/drawing/2014/main" id="{A59AA47E-F970-DF42-6869-FC9720039D31}"/>
              </a:ext>
            </a:extLst>
          </p:cNvPr>
          <p:cNvPicPr>
            <a:picLocks noChangeAspect="1"/>
          </p:cNvPicPr>
          <p:nvPr/>
        </p:nvPicPr>
        <p:blipFill rotWithShape="1">
          <a:blip r:embed="rId5"/>
          <a:srcRect l="28796" r="27225" b="781"/>
          <a:stretch/>
        </p:blipFill>
        <p:spPr>
          <a:xfrm>
            <a:off x="6305910" y="4341438"/>
            <a:ext cx="1609002" cy="2402171"/>
          </a:xfrm>
          <a:prstGeom prst="rect">
            <a:avLst/>
          </a:prstGeom>
        </p:spPr>
      </p:pic>
      <p:sp>
        <p:nvSpPr>
          <p:cNvPr id="8" name="TextBox 7">
            <a:extLst>
              <a:ext uri="{FF2B5EF4-FFF2-40B4-BE49-F238E27FC236}">
                <a16:creationId xmlns:a16="http://schemas.microsoft.com/office/drawing/2014/main" id="{41A93C48-B31D-8B59-A8E3-4C37BEC5CD84}"/>
              </a:ext>
            </a:extLst>
          </p:cNvPr>
          <p:cNvSpPr txBox="1"/>
          <p:nvPr/>
        </p:nvSpPr>
        <p:spPr>
          <a:xfrm>
            <a:off x="9617755" y="342975"/>
            <a:ext cx="208433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latin typeface="Letter-join Print Plus 1"/>
              </a:rPr>
              <a:t>Daily fruit accessible throughout the day</a:t>
            </a:r>
            <a:endParaRPr lang="en-US"/>
          </a:p>
        </p:txBody>
      </p:sp>
      <p:sp>
        <p:nvSpPr>
          <p:cNvPr id="9" name="TextBox 8">
            <a:extLst>
              <a:ext uri="{FF2B5EF4-FFF2-40B4-BE49-F238E27FC236}">
                <a16:creationId xmlns:a16="http://schemas.microsoft.com/office/drawing/2014/main" id="{97EC0406-EDEC-A355-B2A3-E8F59E55E2AE}"/>
              </a:ext>
            </a:extLst>
          </p:cNvPr>
          <p:cNvSpPr txBox="1"/>
          <p:nvPr/>
        </p:nvSpPr>
        <p:spPr>
          <a:xfrm>
            <a:off x="5635227" y="2758372"/>
            <a:ext cx="206995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latin typeface="Letter-join Print Plus 1"/>
              </a:rPr>
              <a:t>Bagels through the breakfast programme</a:t>
            </a:r>
          </a:p>
        </p:txBody>
      </p:sp>
      <p:sp>
        <p:nvSpPr>
          <p:cNvPr id="10" name="TextBox 9">
            <a:extLst>
              <a:ext uri="{FF2B5EF4-FFF2-40B4-BE49-F238E27FC236}">
                <a16:creationId xmlns:a16="http://schemas.microsoft.com/office/drawing/2014/main" id="{003857E8-CA5B-7487-4363-C98678FE122E}"/>
              </a:ext>
            </a:extLst>
          </p:cNvPr>
          <p:cNvSpPr txBox="1"/>
          <p:nvPr/>
        </p:nvSpPr>
        <p:spPr>
          <a:xfrm>
            <a:off x="4039339" y="5403805"/>
            <a:ext cx="206995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latin typeface="Letter-join Print Plus 1"/>
              </a:rPr>
              <a:t>Milk provided every day </a:t>
            </a:r>
          </a:p>
        </p:txBody>
      </p:sp>
      <p:sp>
        <p:nvSpPr>
          <p:cNvPr id="12" name="TextBox 11">
            <a:extLst>
              <a:ext uri="{FF2B5EF4-FFF2-40B4-BE49-F238E27FC236}">
                <a16:creationId xmlns:a16="http://schemas.microsoft.com/office/drawing/2014/main" id="{4F810FB6-632E-9BCC-F0CA-E0325073D203}"/>
              </a:ext>
            </a:extLst>
          </p:cNvPr>
          <p:cNvSpPr txBox="1"/>
          <p:nvPr/>
        </p:nvSpPr>
        <p:spPr>
          <a:xfrm>
            <a:off x="8584365" y="5404352"/>
            <a:ext cx="222947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latin typeface="Letter-join Print Plus 1"/>
              </a:rPr>
              <a:t>Own water bottle </a:t>
            </a:r>
            <a:endParaRPr lang="en-US"/>
          </a:p>
        </p:txBody>
      </p:sp>
      <p:pic>
        <p:nvPicPr>
          <p:cNvPr id="7" name="Picture 6" descr="Best Kids' Water Bottles: Most Durable, Leakproof And Easy To Clean - Which?">
            <a:extLst>
              <a:ext uri="{FF2B5EF4-FFF2-40B4-BE49-F238E27FC236}">
                <a16:creationId xmlns:a16="http://schemas.microsoft.com/office/drawing/2014/main" id="{967A1F61-FA33-4B40-F253-2CA983BF5F18}"/>
              </a:ext>
            </a:extLst>
          </p:cNvPr>
          <p:cNvPicPr>
            <a:picLocks noChangeAspect="1"/>
          </p:cNvPicPr>
          <p:nvPr/>
        </p:nvPicPr>
        <p:blipFill rotWithShape="1">
          <a:blip r:embed="rId6"/>
          <a:srcRect l="38668" r="33419" b="-256"/>
          <a:stretch/>
        </p:blipFill>
        <p:spPr>
          <a:xfrm>
            <a:off x="8974851" y="2450633"/>
            <a:ext cx="1507336" cy="2749144"/>
          </a:xfrm>
          <a:prstGeom prst="rect">
            <a:avLst/>
          </a:prstGeom>
        </p:spPr>
      </p:pic>
    </p:spTree>
    <p:extLst>
      <p:ext uri="{BB962C8B-B14F-4D97-AF65-F5344CB8AC3E}">
        <p14:creationId xmlns:p14="http://schemas.microsoft.com/office/powerpoint/2010/main" val="2318176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158966" y="1464880"/>
            <a:ext cx="6068070" cy="2740152"/>
          </a:xfrm>
        </p:spPr>
        <p:txBody>
          <a:bodyPr>
            <a:normAutofit/>
          </a:bodyPr>
          <a:lstStyle/>
          <a:p>
            <a:pPr>
              <a:lnSpc>
                <a:spcPct val="150000"/>
              </a:lnSpc>
            </a:pPr>
            <a:r>
              <a:rPr lang="en-GB" sz="6600">
                <a:latin typeface="Letter-join Print Plus 1"/>
                <a:cs typeface="Arial"/>
              </a:rPr>
              <a:t>Dates</a:t>
            </a:r>
            <a:endParaRPr lang="en-GB">
              <a:latin typeface="Letter-join Print Plus 1"/>
              <a:cs typeface="Arial" panose="020B0604020202020204" pitchFamily="34" charset="0"/>
            </a:endParaRP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0312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159844224"/>
              </p:ext>
            </p:extLst>
          </p:nvPr>
        </p:nvGraphicFramePr>
        <p:xfrm>
          <a:off x="3561262" y="1255462"/>
          <a:ext cx="8314907" cy="4502250"/>
        </p:xfrm>
        <a:graphic>
          <a:graphicData uri="http://schemas.openxmlformats.org/drawingml/2006/table">
            <a:tbl>
              <a:tblPr firstRow="1" bandRow="1">
                <a:tableStyleId>{5C22544A-7EE6-4342-B048-85BDC9FD1C3A}</a:tableStyleId>
              </a:tblPr>
              <a:tblGrid>
                <a:gridCol w="3390899">
                  <a:extLst>
                    <a:ext uri="{9D8B030D-6E8A-4147-A177-3AD203B41FA5}">
                      <a16:colId xmlns:a16="http://schemas.microsoft.com/office/drawing/2014/main" val="1764088753"/>
                    </a:ext>
                  </a:extLst>
                </a:gridCol>
                <a:gridCol w="4924008">
                  <a:extLst>
                    <a:ext uri="{9D8B030D-6E8A-4147-A177-3AD203B41FA5}">
                      <a16:colId xmlns:a16="http://schemas.microsoft.com/office/drawing/2014/main" val="1305078934"/>
                    </a:ext>
                  </a:extLst>
                </a:gridCol>
              </a:tblGrid>
              <a:tr h="383340">
                <a:tc>
                  <a:txBody>
                    <a:bodyPr/>
                    <a:lstStyle/>
                    <a:p>
                      <a:pPr algn="ctr"/>
                      <a:r>
                        <a:rPr lang="en-GB">
                          <a:latin typeface="Letter-join Print Plus 1"/>
                        </a:rPr>
                        <a:t>Date</a:t>
                      </a:r>
                    </a:p>
                  </a:txBody>
                  <a:tcPr/>
                </a:tc>
                <a:tc>
                  <a:txBody>
                    <a:bodyPr/>
                    <a:lstStyle/>
                    <a:p>
                      <a:pPr algn="ctr"/>
                      <a:r>
                        <a:rPr lang="en-GB">
                          <a:latin typeface="Letter-join Print Plus 1"/>
                        </a:rPr>
                        <a:t>Timings</a:t>
                      </a:r>
                    </a:p>
                  </a:txBody>
                  <a:tcPr/>
                </a:tc>
                <a:extLst>
                  <a:ext uri="{0D108BD9-81ED-4DB2-BD59-A6C34878D82A}">
                    <a16:rowId xmlns:a16="http://schemas.microsoft.com/office/drawing/2014/main" val="243438664"/>
                  </a:ext>
                </a:extLst>
              </a:tr>
              <a:tr h="945222">
                <a:tc>
                  <a:txBody>
                    <a:bodyPr/>
                    <a:lstStyle/>
                    <a:p>
                      <a:r>
                        <a:rPr lang="en-GB" b="1" baseline="0">
                          <a:latin typeface="Letter-join Print Plus 1"/>
                        </a:rPr>
                        <a:t>Tuesday 1st September 2026</a:t>
                      </a:r>
                    </a:p>
                    <a:p>
                      <a:pPr lvl="0">
                        <a:buNone/>
                      </a:pPr>
                      <a:r>
                        <a:rPr lang="en-GB" b="1" baseline="0">
                          <a:latin typeface="Letter-join Print Plus 1"/>
                        </a:rPr>
                        <a:t>Wednesday 2nd September 2026</a:t>
                      </a:r>
                    </a:p>
                  </a:txBody>
                  <a:tcPr/>
                </a:tc>
                <a:tc>
                  <a:txBody>
                    <a:bodyPr/>
                    <a:lstStyle/>
                    <a:p>
                      <a:pPr lvl="0">
                        <a:buNone/>
                      </a:pPr>
                      <a:r>
                        <a:rPr lang="en-GB" b="1">
                          <a:latin typeface="Letter-join Print Plus 1"/>
                        </a:rPr>
                        <a:t>INSET days</a:t>
                      </a:r>
                      <a:endParaRPr lang="en-US" b="1">
                        <a:latin typeface="Letter-join Print Plus 1"/>
                      </a:endParaRPr>
                    </a:p>
                  </a:txBody>
                  <a:tcPr/>
                </a:tc>
                <a:extLst>
                  <a:ext uri="{0D108BD9-81ED-4DB2-BD59-A6C34878D82A}">
                    <a16:rowId xmlns:a16="http://schemas.microsoft.com/office/drawing/2014/main" val="4227149456"/>
                  </a:ext>
                </a:extLst>
              </a:tr>
              <a:tr h="661656">
                <a:tc>
                  <a:txBody>
                    <a:bodyPr/>
                    <a:lstStyle/>
                    <a:p>
                      <a:pPr lvl="0">
                        <a:buNone/>
                      </a:pPr>
                      <a:r>
                        <a:rPr lang="en-GB" b="1">
                          <a:latin typeface="Letter-join Print Plus 1"/>
                        </a:rPr>
                        <a:t>Thursday 4th September 2026</a:t>
                      </a:r>
                    </a:p>
                  </a:txBody>
                  <a:tcPr/>
                </a:tc>
                <a:tc>
                  <a:txBody>
                    <a:bodyPr/>
                    <a:lstStyle/>
                    <a:p>
                      <a:pPr lvl="0">
                        <a:buNone/>
                      </a:pPr>
                      <a:r>
                        <a:rPr lang="en-GB" sz="1800" b="1" i="0" u="none" strike="noStrike" noProof="0">
                          <a:solidFill>
                            <a:srgbClr val="000000"/>
                          </a:solidFill>
                          <a:latin typeface="Letter-join Print Plus 1"/>
                        </a:rPr>
                        <a:t>Home Visits – you will be able to book on Arbor soon</a:t>
                      </a:r>
                      <a:endParaRPr lang="en-US">
                        <a:latin typeface="Letter-join Print Plus 1"/>
                      </a:endParaRPr>
                    </a:p>
                  </a:txBody>
                  <a:tcPr/>
                </a:tc>
                <a:extLst>
                  <a:ext uri="{0D108BD9-81ED-4DB2-BD59-A6C34878D82A}">
                    <a16:rowId xmlns:a16="http://schemas.microsoft.com/office/drawing/2014/main" val="75503711"/>
                  </a:ext>
                </a:extLst>
              </a:tr>
              <a:tr h="661656">
                <a:tc>
                  <a:txBody>
                    <a:bodyPr/>
                    <a:lstStyle/>
                    <a:p>
                      <a:r>
                        <a:rPr lang="en-GB" b="1" baseline="0">
                          <a:latin typeface="Letter-join Print Plus 1"/>
                        </a:rPr>
                        <a:t>Friday 5th September 2026</a:t>
                      </a:r>
                    </a:p>
                  </a:txBody>
                  <a:tcPr/>
                </a:tc>
                <a:tc>
                  <a:txBody>
                    <a:bodyPr/>
                    <a:lstStyle/>
                    <a:p>
                      <a:r>
                        <a:rPr lang="en-GB" b="1">
                          <a:latin typeface="Letter-join Print Plus 1"/>
                        </a:rPr>
                        <a:t>Home Visits</a:t>
                      </a:r>
                      <a:endParaRPr lang="en-US"/>
                    </a:p>
                  </a:txBody>
                  <a:tcPr/>
                </a:tc>
                <a:extLst>
                  <a:ext uri="{0D108BD9-81ED-4DB2-BD59-A6C34878D82A}">
                    <a16:rowId xmlns:a16="http://schemas.microsoft.com/office/drawing/2014/main" val="1428448085"/>
                  </a:ext>
                </a:extLst>
              </a:tr>
              <a:tr h="661656">
                <a:tc>
                  <a:txBody>
                    <a:bodyPr/>
                    <a:lstStyle/>
                    <a:p>
                      <a:pPr lvl="0">
                        <a:buNone/>
                      </a:pPr>
                      <a:r>
                        <a:rPr lang="en-GB" b="1" baseline="0">
                          <a:latin typeface="Letter-join Print Plus 1"/>
                        </a:rPr>
                        <a:t>Monday 7th September 2026</a:t>
                      </a:r>
                    </a:p>
                  </a:txBody>
                  <a:tcPr/>
                </a:tc>
                <a:tc>
                  <a:txBody>
                    <a:bodyPr/>
                    <a:lstStyle/>
                    <a:p>
                      <a:pPr lvl="0">
                        <a:buNone/>
                      </a:pPr>
                      <a:r>
                        <a:rPr lang="en-GB" sz="1800" b="1" i="0" u="none" strike="noStrike" noProof="0">
                          <a:solidFill>
                            <a:srgbClr val="000000"/>
                          </a:solidFill>
                          <a:latin typeface="Letter-join Print Plus 1"/>
                        </a:rPr>
                        <a:t>Home Visits AM only</a:t>
                      </a:r>
                      <a:endParaRPr lang="en-GB" b="1">
                        <a:latin typeface="Letter-join Print Plus 1"/>
                      </a:endParaRPr>
                    </a:p>
                  </a:txBody>
                  <a:tcPr/>
                </a:tc>
                <a:extLst>
                  <a:ext uri="{0D108BD9-81ED-4DB2-BD59-A6C34878D82A}">
                    <a16:rowId xmlns:a16="http://schemas.microsoft.com/office/drawing/2014/main" val="3895377609"/>
                  </a:ext>
                </a:extLst>
              </a:tr>
              <a:tr h="661656">
                <a:tc>
                  <a:txBody>
                    <a:bodyPr/>
                    <a:lstStyle/>
                    <a:p>
                      <a:pPr lvl="0">
                        <a:buNone/>
                      </a:pPr>
                      <a:r>
                        <a:rPr lang="en-GB" b="1" baseline="0">
                          <a:latin typeface="Letter-join Print Plus 1"/>
                        </a:rPr>
                        <a:t>Monday 7th September 2026</a:t>
                      </a:r>
                      <a:endParaRPr lang="en-US"/>
                    </a:p>
                  </a:txBody>
                  <a:tcPr/>
                </a:tc>
                <a:tc>
                  <a:txBody>
                    <a:bodyPr/>
                    <a:lstStyle/>
                    <a:p>
                      <a:pPr lvl="0" algn="l">
                        <a:lnSpc>
                          <a:spcPct val="100000"/>
                        </a:lnSpc>
                        <a:spcBef>
                          <a:spcPts val="0"/>
                        </a:spcBef>
                        <a:spcAft>
                          <a:spcPts val="0"/>
                        </a:spcAft>
                        <a:buNone/>
                      </a:pPr>
                      <a:r>
                        <a:rPr lang="en-GB" sz="1800" b="1" i="0" u="none" strike="noStrike" noProof="0">
                          <a:solidFill>
                            <a:srgbClr val="000000"/>
                          </a:solidFill>
                          <a:latin typeface="Letter-join Print Plus 1"/>
                        </a:rPr>
                        <a:t>Stay and Play sessions - booked via Arbor</a:t>
                      </a:r>
                    </a:p>
                    <a:p>
                      <a:pPr lvl="0" algn="l">
                        <a:lnSpc>
                          <a:spcPct val="100000"/>
                        </a:lnSpc>
                        <a:spcBef>
                          <a:spcPts val="0"/>
                        </a:spcBef>
                        <a:spcAft>
                          <a:spcPts val="0"/>
                        </a:spcAft>
                        <a:buNone/>
                      </a:pPr>
                      <a:r>
                        <a:rPr lang="en-GB" sz="1800" b="1" i="0" u="none" strike="noStrike" noProof="0">
                          <a:solidFill>
                            <a:srgbClr val="000000"/>
                          </a:solidFill>
                          <a:latin typeface="Letter-join Print Plus 1"/>
                        </a:rPr>
                        <a:t>11.30-12.30am</a:t>
                      </a:r>
                    </a:p>
                    <a:p>
                      <a:pPr lvl="0" algn="l">
                        <a:lnSpc>
                          <a:spcPct val="100000"/>
                        </a:lnSpc>
                        <a:spcBef>
                          <a:spcPts val="0"/>
                        </a:spcBef>
                        <a:spcAft>
                          <a:spcPts val="0"/>
                        </a:spcAft>
                        <a:buNone/>
                      </a:pPr>
                      <a:r>
                        <a:rPr lang="en-GB" sz="1800" b="1" i="0" u="none" strike="noStrike" noProof="0">
                          <a:solidFill>
                            <a:srgbClr val="000000"/>
                          </a:solidFill>
                          <a:latin typeface="Letter-join Print Plus 1"/>
                        </a:rPr>
                        <a:t>1.45-2.45pm</a:t>
                      </a:r>
                    </a:p>
                    <a:p>
                      <a:pPr lvl="0" algn="l">
                        <a:lnSpc>
                          <a:spcPct val="100000"/>
                        </a:lnSpc>
                        <a:spcBef>
                          <a:spcPts val="0"/>
                        </a:spcBef>
                        <a:spcAft>
                          <a:spcPts val="0"/>
                        </a:spcAft>
                        <a:buNone/>
                      </a:pPr>
                      <a:endParaRPr lang="en-GB" sz="1800" b="1" i="0" u="none" strike="noStrike" noProof="0">
                        <a:solidFill>
                          <a:srgbClr val="000000"/>
                        </a:solidFill>
                        <a:latin typeface="Letter-join Print Plus 1"/>
                      </a:endParaRPr>
                    </a:p>
                  </a:txBody>
                  <a:tcPr/>
                </a:tc>
                <a:extLst>
                  <a:ext uri="{0D108BD9-81ED-4DB2-BD59-A6C34878D82A}">
                    <a16:rowId xmlns:a16="http://schemas.microsoft.com/office/drawing/2014/main" val="1492630603"/>
                  </a:ext>
                </a:extLst>
              </a:tr>
            </a:tbl>
          </a:graphicData>
        </a:graphic>
      </p:graphicFrame>
      <p:sp>
        <p:nvSpPr>
          <p:cNvPr id="4" name="Title 1">
            <a:extLst>
              <a:ext uri="{FF2B5EF4-FFF2-40B4-BE49-F238E27FC236}">
                <a16:creationId xmlns:a16="http://schemas.microsoft.com/office/drawing/2014/main" id="{321E41C3-8767-A872-23E6-5F2D257DBAD6}"/>
              </a:ext>
            </a:extLst>
          </p:cNvPr>
          <p:cNvSpPr>
            <a:spLocks noGrp="1"/>
          </p:cNvSpPr>
          <p:nvPr>
            <p:ph type="title"/>
          </p:nvPr>
        </p:nvSpPr>
        <p:spPr>
          <a:xfrm>
            <a:off x="109146" y="1123837"/>
            <a:ext cx="3235028" cy="4601183"/>
          </a:xfrm>
        </p:spPr>
        <p:txBody>
          <a:bodyPr>
            <a:normAutofit/>
          </a:bodyPr>
          <a:lstStyle/>
          <a:p>
            <a:r>
              <a:rPr lang="en-GB" sz="4000">
                <a:latin typeface="Letter-join Print Plus 1"/>
              </a:rPr>
              <a:t>Dates for the diary </a:t>
            </a:r>
          </a:p>
        </p:txBody>
      </p:sp>
    </p:spTree>
    <p:extLst>
      <p:ext uri="{BB962C8B-B14F-4D97-AF65-F5344CB8AC3E}">
        <p14:creationId xmlns:p14="http://schemas.microsoft.com/office/powerpoint/2010/main" val="28448343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164795144"/>
              </p:ext>
            </p:extLst>
          </p:nvPr>
        </p:nvGraphicFramePr>
        <p:xfrm>
          <a:off x="3561262" y="846853"/>
          <a:ext cx="8314906" cy="4227930"/>
        </p:xfrm>
        <a:graphic>
          <a:graphicData uri="http://schemas.openxmlformats.org/drawingml/2006/table">
            <a:tbl>
              <a:tblPr firstRow="1" bandRow="1">
                <a:tableStyleId>{5C22544A-7EE6-4342-B048-85BDC9FD1C3A}</a:tableStyleId>
              </a:tblPr>
              <a:tblGrid>
                <a:gridCol w="3630543">
                  <a:extLst>
                    <a:ext uri="{9D8B030D-6E8A-4147-A177-3AD203B41FA5}">
                      <a16:colId xmlns:a16="http://schemas.microsoft.com/office/drawing/2014/main" val="1764088753"/>
                    </a:ext>
                  </a:extLst>
                </a:gridCol>
                <a:gridCol w="4684363">
                  <a:extLst>
                    <a:ext uri="{9D8B030D-6E8A-4147-A177-3AD203B41FA5}">
                      <a16:colId xmlns:a16="http://schemas.microsoft.com/office/drawing/2014/main" val="1305078934"/>
                    </a:ext>
                  </a:extLst>
                </a:gridCol>
              </a:tblGrid>
              <a:tr h="383340">
                <a:tc>
                  <a:txBody>
                    <a:bodyPr/>
                    <a:lstStyle/>
                    <a:p>
                      <a:pPr algn="ctr"/>
                      <a:r>
                        <a:rPr lang="en-GB" dirty="0">
                          <a:latin typeface="Letter-join Print Plus 1"/>
                        </a:rPr>
                        <a:t>Date</a:t>
                      </a:r>
                    </a:p>
                  </a:txBody>
                  <a:tcPr/>
                </a:tc>
                <a:tc>
                  <a:txBody>
                    <a:bodyPr/>
                    <a:lstStyle/>
                    <a:p>
                      <a:pPr algn="ctr"/>
                      <a:r>
                        <a:rPr lang="en-GB" dirty="0">
                          <a:latin typeface="Letter-join Print Plus 1"/>
                        </a:rPr>
                        <a:t>Timings</a:t>
                      </a:r>
                    </a:p>
                  </a:txBody>
                  <a:tcPr/>
                </a:tc>
                <a:extLst>
                  <a:ext uri="{0D108BD9-81ED-4DB2-BD59-A6C34878D82A}">
                    <a16:rowId xmlns:a16="http://schemas.microsoft.com/office/drawing/2014/main" val="243438664"/>
                  </a:ext>
                </a:extLst>
              </a:tr>
              <a:tr h="945222">
                <a:tc>
                  <a:txBody>
                    <a:bodyPr/>
                    <a:lstStyle/>
                    <a:p>
                      <a:r>
                        <a:rPr lang="en-GB" b="1" baseline="0" dirty="0" err="1">
                          <a:latin typeface="Letter-join Print Plus 1"/>
                        </a:rPr>
                        <a:t>Tueday</a:t>
                      </a:r>
                      <a:r>
                        <a:rPr lang="en-GB" b="1" baseline="0" dirty="0">
                          <a:latin typeface="Letter-join Print Plus 1"/>
                        </a:rPr>
                        <a:t> 8th September 2026</a:t>
                      </a:r>
                    </a:p>
                  </a:txBody>
                  <a:tcPr/>
                </a:tc>
                <a:tc>
                  <a:txBody>
                    <a:bodyPr/>
                    <a:lstStyle/>
                    <a:p>
                      <a:pPr lvl="0">
                        <a:buNone/>
                      </a:pPr>
                      <a:r>
                        <a:rPr lang="en-GB" b="1" dirty="0">
                          <a:latin typeface="Letter-join Print Plus 1"/>
                        </a:rPr>
                        <a:t>15 hour children start, 3 hour sessions</a:t>
                      </a:r>
                    </a:p>
                    <a:p>
                      <a:pPr lvl="0">
                        <a:buNone/>
                      </a:pPr>
                      <a:endParaRPr lang="en-GB" b="1">
                        <a:latin typeface="Letter-join Print Plus 1"/>
                      </a:endParaRPr>
                    </a:p>
                    <a:p>
                      <a:pPr lvl="0">
                        <a:buNone/>
                      </a:pPr>
                      <a:r>
                        <a:rPr lang="en-GB" b="1" dirty="0">
                          <a:latin typeface="Letter-join Print Plus 1"/>
                        </a:rPr>
                        <a:t>30 hour children- 8.30am - 11:30am</a:t>
                      </a:r>
                      <a:endParaRPr lang="en-GB" dirty="0"/>
                    </a:p>
                  </a:txBody>
                  <a:tcPr/>
                </a:tc>
                <a:extLst>
                  <a:ext uri="{0D108BD9-81ED-4DB2-BD59-A6C34878D82A}">
                    <a16:rowId xmlns:a16="http://schemas.microsoft.com/office/drawing/2014/main" val="4227149456"/>
                  </a:ext>
                </a:extLst>
              </a:tr>
              <a:tr h="661656">
                <a:tc>
                  <a:txBody>
                    <a:bodyPr/>
                    <a:lstStyle/>
                    <a:p>
                      <a:pPr lvl="0">
                        <a:buNone/>
                      </a:pPr>
                      <a:r>
                        <a:rPr lang="en-GB" b="1" dirty="0">
                          <a:latin typeface="Letter-join Print Plus 1"/>
                        </a:rPr>
                        <a:t>Wednesday 9th September 2026</a:t>
                      </a:r>
                    </a:p>
                  </a:txBody>
                  <a:tcPr/>
                </a:tc>
                <a:tc>
                  <a:txBody>
                    <a:bodyPr/>
                    <a:lstStyle/>
                    <a:p>
                      <a:pPr lvl="0">
                        <a:buNone/>
                      </a:pPr>
                      <a:r>
                        <a:rPr lang="en-GB" b="1" dirty="0">
                          <a:latin typeface="Letter-join Print Plus 1"/>
                        </a:rPr>
                        <a:t>30 hour children- 8.30am - 11:30am</a:t>
                      </a:r>
                      <a:endParaRPr lang="en-US" b="1" dirty="0">
                        <a:latin typeface="Letter-join Print Plus 1"/>
                      </a:endParaRPr>
                    </a:p>
                  </a:txBody>
                  <a:tcPr/>
                </a:tc>
                <a:extLst>
                  <a:ext uri="{0D108BD9-81ED-4DB2-BD59-A6C34878D82A}">
                    <a16:rowId xmlns:a16="http://schemas.microsoft.com/office/drawing/2014/main" val="75503711"/>
                  </a:ext>
                </a:extLst>
              </a:tr>
              <a:tr h="661656">
                <a:tc>
                  <a:txBody>
                    <a:bodyPr/>
                    <a:lstStyle/>
                    <a:p>
                      <a:r>
                        <a:rPr lang="en-GB" b="1" baseline="0" dirty="0">
                          <a:latin typeface="Letter-join Print Plus 1"/>
                        </a:rPr>
                        <a:t>Thursday 10th September 2026</a:t>
                      </a:r>
                    </a:p>
                  </a:txBody>
                  <a:tcPr/>
                </a:tc>
                <a:tc>
                  <a:txBody>
                    <a:bodyPr/>
                    <a:lstStyle/>
                    <a:p>
                      <a:r>
                        <a:rPr lang="en-GB" b="1" dirty="0">
                          <a:latin typeface="Letter-join Print Plus 1"/>
                        </a:rPr>
                        <a:t>30 hour children- collection at 1pm (staying for lunch)</a:t>
                      </a:r>
                      <a:endParaRPr lang="en-US" dirty="0"/>
                    </a:p>
                  </a:txBody>
                  <a:tcPr/>
                </a:tc>
                <a:extLst>
                  <a:ext uri="{0D108BD9-81ED-4DB2-BD59-A6C34878D82A}">
                    <a16:rowId xmlns:a16="http://schemas.microsoft.com/office/drawing/2014/main" val="1428448085"/>
                  </a:ext>
                </a:extLst>
              </a:tr>
              <a:tr h="661656">
                <a:tc>
                  <a:txBody>
                    <a:bodyPr/>
                    <a:lstStyle/>
                    <a:p>
                      <a:pPr lvl="0">
                        <a:buNone/>
                      </a:pPr>
                      <a:r>
                        <a:rPr lang="en-GB" b="1" baseline="0" dirty="0">
                          <a:latin typeface="Letter-join Print Plus 1"/>
                        </a:rPr>
                        <a:t>Friday 11th September 2026</a:t>
                      </a:r>
                    </a:p>
                  </a:txBody>
                  <a:tcPr/>
                </a:tc>
                <a:tc>
                  <a:txBody>
                    <a:bodyPr/>
                    <a:lstStyle/>
                    <a:p>
                      <a:pPr lvl="0">
                        <a:buNone/>
                      </a:pPr>
                      <a:r>
                        <a:rPr lang="en-GB" sz="1800" b="1" i="0" u="none" strike="noStrike" noProof="0" dirty="0">
                          <a:solidFill>
                            <a:srgbClr val="000000"/>
                          </a:solidFill>
                          <a:latin typeface="Letter-join Print Plus 1"/>
                        </a:rPr>
                        <a:t>30 hour children- collection at 3.20-3.30pm (first full day)</a:t>
                      </a:r>
                    </a:p>
                  </a:txBody>
                  <a:tcPr/>
                </a:tc>
                <a:extLst>
                  <a:ext uri="{0D108BD9-81ED-4DB2-BD59-A6C34878D82A}">
                    <a16:rowId xmlns:a16="http://schemas.microsoft.com/office/drawing/2014/main" val="3895377609"/>
                  </a:ext>
                </a:extLst>
              </a:tr>
              <a:tr h="661656">
                <a:tc>
                  <a:txBody>
                    <a:bodyPr/>
                    <a:lstStyle/>
                    <a:p>
                      <a:pPr lvl="0">
                        <a:buNone/>
                      </a:pPr>
                      <a:r>
                        <a:rPr lang="en-GB" b="1" baseline="0" dirty="0">
                          <a:latin typeface="Letter-join Print Plus 1"/>
                        </a:rPr>
                        <a:t>Monday 14th September 2026</a:t>
                      </a:r>
                    </a:p>
                  </a:txBody>
                  <a:tcPr/>
                </a:tc>
                <a:tc>
                  <a:txBody>
                    <a:bodyPr/>
                    <a:lstStyle/>
                    <a:p>
                      <a:pPr lvl="0" algn="l">
                        <a:lnSpc>
                          <a:spcPct val="100000"/>
                        </a:lnSpc>
                        <a:spcBef>
                          <a:spcPts val="0"/>
                        </a:spcBef>
                        <a:spcAft>
                          <a:spcPts val="0"/>
                        </a:spcAft>
                        <a:buNone/>
                      </a:pPr>
                      <a:r>
                        <a:rPr lang="en-GB" sz="1800" b="1" i="0" u="none" strike="noStrike" noProof="0" dirty="0">
                          <a:solidFill>
                            <a:srgbClr val="000000"/>
                          </a:solidFill>
                          <a:latin typeface="Letter-join Print Plus 1"/>
                        </a:rPr>
                        <a:t>Breakfast and After School Club open to Nursery</a:t>
                      </a:r>
                    </a:p>
                    <a:p>
                      <a:pPr lvl="0" algn="l">
                        <a:lnSpc>
                          <a:spcPct val="100000"/>
                        </a:lnSpc>
                        <a:spcBef>
                          <a:spcPts val="0"/>
                        </a:spcBef>
                        <a:spcAft>
                          <a:spcPts val="0"/>
                        </a:spcAft>
                        <a:buNone/>
                      </a:pPr>
                      <a:r>
                        <a:rPr lang="en-GB" sz="1800" b="1" i="0" u="none" strike="noStrike" noProof="0" dirty="0">
                          <a:solidFill>
                            <a:srgbClr val="000000"/>
                          </a:solidFill>
                          <a:latin typeface="Letter-join Print Plus 1"/>
                        </a:rPr>
                        <a:t>Nursery Lunch Club opens to 15 hours children</a:t>
                      </a:r>
                    </a:p>
                  </a:txBody>
                  <a:tcPr/>
                </a:tc>
                <a:extLst>
                  <a:ext uri="{0D108BD9-81ED-4DB2-BD59-A6C34878D82A}">
                    <a16:rowId xmlns:a16="http://schemas.microsoft.com/office/drawing/2014/main" val="113889724"/>
                  </a:ext>
                </a:extLst>
              </a:tr>
            </a:tbl>
          </a:graphicData>
        </a:graphic>
      </p:graphicFrame>
      <p:sp>
        <p:nvSpPr>
          <p:cNvPr id="4" name="Title 1">
            <a:extLst>
              <a:ext uri="{FF2B5EF4-FFF2-40B4-BE49-F238E27FC236}">
                <a16:creationId xmlns:a16="http://schemas.microsoft.com/office/drawing/2014/main" id="{321E41C3-8767-A872-23E6-5F2D257DBAD6}"/>
              </a:ext>
            </a:extLst>
          </p:cNvPr>
          <p:cNvSpPr>
            <a:spLocks noGrp="1"/>
          </p:cNvSpPr>
          <p:nvPr>
            <p:ph type="title"/>
          </p:nvPr>
        </p:nvSpPr>
        <p:spPr>
          <a:xfrm>
            <a:off x="109146" y="1123837"/>
            <a:ext cx="3235028" cy="4601183"/>
          </a:xfrm>
        </p:spPr>
        <p:txBody>
          <a:bodyPr>
            <a:normAutofit/>
          </a:bodyPr>
          <a:lstStyle/>
          <a:p>
            <a:r>
              <a:rPr lang="en-GB" sz="4000">
                <a:latin typeface="Letter-join Print Plus 1"/>
              </a:rPr>
              <a:t>First week of school!</a:t>
            </a:r>
          </a:p>
        </p:txBody>
      </p:sp>
    </p:spTree>
    <p:extLst>
      <p:ext uri="{BB962C8B-B14F-4D97-AF65-F5344CB8AC3E}">
        <p14:creationId xmlns:p14="http://schemas.microsoft.com/office/powerpoint/2010/main" val="15259950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287170" y="2691426"/>
            <a:ext cx="6068070" cy="1029247"/>
          </a:xfrm>
        </p:spPr>
        <p:txBody>
          <a:bodyPr>
            <a:normAutofit/>
          </a:bodyPr>
          <a:lstStyle/>
          <a:p>
            <a:r>
              <a:rPr lang="en-GB">
                <a:latin typeface="Letter-join Print Plus 1"/>
                <a:cs typeface="Arial"/>
              </a:rPr>
              <a:t>Communication</a:t>
            </a:r>
            <a:endParaRPr lang="en-US">
              <a:latin typeface="Letter-join Print Plus 1"/>
            </a:endParaRP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253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9D033-19C6-423B-15CD-5F7CE7D43AFF}"/>
              </a:ext>
            </a:extLst>
          </p:cNvPr>
          <p:cNvSpPr>
            <a:spLocks noGrp="1"/>
          </p:cNvSpPr>
          <p:nvPr>
            <p:ph type="title"/>
          </p:nvPr>
        </p:nvSpPr>
        <p:spPr/>
        <p:txBody>
          <a:bodyPr/>
          <a:lstStyle/>
          <a:p>
            <a:r>
              <a:rPr lang="en-GB">
                <a:latin typeface="Letter-join Print Plus 1"/>
              </a:rPr>
              <a:t>How we communicate with you</a:t>
            </a:r>
          </a:p>
        </p:txBody>
      </p:sp>
      <p:pic>
        <p:nvPicPr>
          <p:cNvPr id="7" name="Graphic 6" descr="Door Open outline">
            <a:extLst>
              <a:ext uri="{FF2B5EF4-FFF2-40B4-BE49-F238E27FC236}">
                <a16:creationId xmlns:a16="http://schemas.microsoft.com/office/drawing/2014/main" id="{18E12478-951F-2294-8558-328915211AB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27174" y="532578"/>
            <a:ext cx="1575758" cy="1633268"/>
          </a:xfrm>
          <a:prstGeom prst="rect">
            <a:avLst/>
          </a:prstGeom>
        </p:spPr>
      </p:pic>
      <p:pic>
        <p:nvPicPr>
          <p:cNvPr id="8" name="Graphic 7" descr="Laptop outline">
            <a:extLst>
              <a:ext uri="{FF2B5EF4-FFF2-40B4-BE49-F238E27FC236}">
                <a16:creationId xmlns:a16="http://schemas.microsoft.com/office/drawing/2014/main" id="{351BBC8E-9B0B-75BA-D9B3-6EDEE8D994D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4288" y="271459"/>
            <a:ext cx="1561381" cy="1489494"/>
          </a:xfrm>
          <a:prstGeom prst="rect">
            <a:avLst/>
          </a:prstGeom>
        </p:spPr>
      </p:pic>
      <p:pic>
        <p:nvPicPr>
          <p:cNvPr id="10" name="Graphic 9" descr="Newspaper outline">
            <a:extLst>
              <a:ext uri="{FF2B5EF4-FFF2-40B4-BE49-F238E27FC236}">
                <a16:creationId xmlns:a16="http://schemas.microsoft.com/office/drawing/2014/main" id="{F02A2356-1F71-1543-482E-0ECB7E65A76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74422" y="151630"/>
            <a:ext cx="1431984" cy="1360098"/>
          </a:xfrm>
          <a:prstGeom prst="rect">
            <a:avLst/>
          </a:prstGeom>
        </p:spPr>
      </p:pic>
      <p:pic>
        <p:nvPicPr>
          <p:cNvPr id="12" name="Graphic 11" descr="Meeting outline">
            <a:extLst>
              <a:ext uri="{FF2B5EF4-FFF2-40B4-BE49-F238E27FC236}">
                <a16:creationId xmlns:a16="http://schemas.microsoft.com/office/drawing/2014/main" id="{F6C7D1E5-7D0E-FCA8-6020-A3ADB266959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726316" y="3787441"/>
            <a:ext cx="1575757" cy="1475116"/>
          </a:xfrm>
          <a:prstGeom prst="rect">
            <a:avLst/>
          </a:prstGeom>
        </p:spPr>
      </p:pic>
      <p:sp>
        <p:nvSpPr>
          <p:cNvPr id="15" name="TextBox 14">
            <a:extLst>
              <a:ext uri="{FF2B5EF4-FFF2-40B4-BE49-F238E27FC236}">
                <a16:creationId xmlns:a16="http://schemas.microsoft.com/office/drawing/2014/main" id="{F2868EBF-1E01-1642-F58B-64DEBAA0E149}"/>
              </a:ext>
            </a:extLst>
          </p:cNvPr>
          <p:cNvSpPr txBox="1"/>
          <p:nvPr/>
        </p:nvSpPr>
        <p:spPr>
          <a:xfrm>
            <a:off x="3977586" y="5328223"/>
            <a:ext cx="29325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000">
                <a:latin typeface="Letter-join Print Plus 1"/>
              </a:rPr>
              <a:t>Parent consultations </a:t>
            </a:r>
          </a:p>
        </p:txBody>
      </p:sp>
      <p:sp>
        <p:nvSpPr>
          <p:cNvPr id="16" name="TextBox 15">
            <a:extLst>
              <a:ext uri="{FF2B5EF4-FFF2-40B4-BE49-F238E27FC236}">
                <a16:creationId xmlns:a16="http://schemas.microsoft.com/office/drawing/2014/main" id="{2B629E20-CD7E-87EB-91E0-471226AE6EDD}"/>
              </a:ext>
            </a:extLst>
          </p:cNvPr>
          <p:cNvSpPr txBox="1"/>
          <p:nvPr/>
        </p:nvSpPr>
        <p:spPr>
          <a:xfrm>
            <a:off x="3977859" y="2355395"/>
            <a:ext cx="237188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Open-door policy </a:t>
            </a:r>
          </a:p>
        </p:txBody>
      </p:sp>
      <p:sp>
        <p:nvSpPr>
          <p:cNvPr id="17" name="TextBox 16">
            <a:extLst>
              <a:ext uri="{FF2B5EF4-FFF2-40B4-BE49-F238E27FC236}">
                <a16:creationId xmlns:a16="http://schemas.microsoft.com/office/drawing/2014/main" id="{9D691CA3-468C-C6DB-E899-6ACBE5797F19}"/>
              </a:ext>
            </a:extLst>
          </p:cNvPr>
          <p:cNvSpPr txBox="1"/>
          <p:nvPr/>
        </p:nvSpPr>
        <p:spPr>
          <a:xfrm>
            <a:off x="8855619" y="5274683"/>
            <a:ext cx="294697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gn="ctr"/>
            <a:r>
              <a:rPr lang="en-US" sz="2000">
                <a:latin typeface="Letter-join Print Plus 1"/>
              </a:rPr>
              <a:t>parent workshops</a:t>
            </a:r>
          </a:p>
        </p:txBody>
      </p:sp>
      <p:sp>
        <p:nvSpPr>
          <p:cNvPr id="18" name="TextBox 17">
            <a:extLst>
              <a:ext uri="{FF2B5EF4-FFF2-40B4-BE49-F238E27FC236}">
                <a16:creationId xmlns:a16="http://schemas.microsoft.com/office/drawing/2014/main" id="{5E90242E-907F-539A-9775-C9C9CB4F9EEE}"/>
              </a:ext>
            </a:extLst>
          </p:cNvPr>
          <p:cNvSpPr txBox="1"/>
          <p:nvPr/>
        </p:nvSpPr>
        <p:spPr>
          <a:xfrm>
            <a:off x="6928914" y="1508226"/>
            <a:ext cx="1926184"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Nursery Newsletter weekly - via email</a:t>
            </a:r>
          </a:p>
        </p:txBody>
      </p:sp>
      <p:sp>
        <p:nvSpPr>
          <p:cNvPr id="19" name="TextBox 18">
            <a:extLst>
              <a:ext uri="{FF2B5EF4-FFF2-40B4-BE49-F238E27FC236}">
                <a16:creationId xmlns:a16="http://schemas.microsoft.com/office/drawing/2014/main" id="{401A1519-0E01-AC92-8C38-0D8CE147D4F6}"/>
              </a:ext>
            </a:extLst>
          </p:cNvPr>
          <p:cNvSpPr txBox="1"/>
          <p:nvPr/>
        </p:nvSpPr>
        <p:spPr>
          <a:xfrm>
            <a:off x="8972007" y="1516578"/>
            <a:ext cx="270256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gn="ctr"/>
            <a:r>
              <a:rPr lang="en-US" sz="2000">
                <a:latin typeface="Letter-join Print Plus 1"/>
              </a:rPr>
              <a:t>Email</a:t>
            </a:r>
          </a:p>
        </p:txBody>
      </p:sp>
      <p:pic>
        <p:nvPicPr>
          <p:cNvPr id="3" name="Graphic 2" descr="Boardroom outline">
            <a:extLst>
              <a:ext uri="{FF2B5EF4-FFF2-40B4-BE49-F238E27FC236}">
                <a16:creationId xmlns:a16="http://schemas.microsoft.com/office/drawing/2014/main" id="{3893F3E9-1A48-3842-FBB9-E8D8353BF0F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344837" y="3987938"/>
            <a:ext cx="1561381" cy="1489494"/>
          </a:xfrm>
          <a:prstGeom prst="rect">
            <a:avLst/>
          </a:prstGeom>
        </p:spPr>
      </p:pic>
      <p:pic>
        <p:nvPicPr>
          <p:cNvPr id="4" name="Picture 3" descr="A logo with a flower&#10;&#10;Description automatically generated">
            <a:extLst>
              <a:ext uri="{FF2B5EF4-FFF2-40B4-BE49-F238E27FC236}">
                <a16:creationId xmlns:a16="http://schemas.microsoft.com/office/drawing/2014/main" id="{58B88ED0-8A4E-BA8F-E2EB-8C38472DB5A3}"/>
              </a:ext>
            </a:extLst>
          </p:cNvPr>
          <p:cNvPicPr>
            <a:picLocks noChangeAspect="1"/>
          </p:cNvPicPr>
          <p:nvPr/>
        </p:nvPicPr>
        <p:blipFill>
          <a:blip r:embed="rId8"/>
          <a:stretch>
            <a:fillRect/>
          </a:stretch>
        </p:blipFill>
        <p:spPr>
          <a:xfrm>
            <a:off x="9723317" y="2167933"/>
            <a:ext cx="1562100" cy="781050"/>
          </a:xfrm>
          <a:prstGeom prst="rect">
            <a:avLst/>
          </a:prstGeom>
        </p:spPr>
      </p:pic>
      <p:sp>
        <p:nvSpPr>
          <p:cNvPr id="5" name="TextBox 4">
            <a:extLst>
              <a:ext uri="{FF2B5EF4-FFF2-40B4-BE49-F238E27FC236}">
                <a16:creationId xmlns:a16="http://schemas.microsoft.com/office/drawing/2014/main" id="{FEB973CD-C6E4-F2B2-CADE-ABA9C91B45BB}"/>
              </a:ext>
            </a:extLst>
          </p:cNvPr>
          <p:cNvSpPr txBox="1"/>
          <p:nvPr/>
        </p:nvSpPr>
        <p:spPr>
          <a:xfrm>
            <a:off x="9412124" y="2947031"/>
            <a:ext cx="238626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Arbor App</a:t>
            </a:r>
            <a:endParaRPr lang="en-US"/>
          </a:p>
        </p:txBody>
      </p:sp>
      <p:pic>
        <p:nvPicPr>
          <p:cNvPr id="21" name="Picture 20" descr="Facebook down? Current problems and status. | Downdetector">
            <a:extLst>
              <a:ext uri="{FF2B5EF4-FFF2-40B4-BE49-F238E27FC236}">
                <a16:creationId xmlns:a16="http://schemas.microsoft.com/office/drawing/2014/main" id="{E1701609-E597-7A94-276A-BA427B828420}"/>
              </a:ext>
            </a:extLst>
          </p:cNvPr>
          <p:cNvPicPr>
            <a:picLocks noChangeAspect="1"/>
          </p:cNvPicPr>
          <p:nvPr/>
        </p:nvPicPr>
        <p:blipFill>
          <a:blip r:embed="rId9"/>
          <a:stretch>
            <a:fillRect/>
          </a:stretch>
        </p:blipFill>
        <p:spPr>
          <a:xfrm>
            <a:off x="7174255" y="4024056"/>
            <a:ext cx="1334220" cy="1362974"/>
          </a:xfrm>
          <a:prstGeom prst="rect">
            <a:avLst/>
          </a:prstGeom>
        </p:spPr>
      </p:pic>
      <p:sp>
        <p:nvSpPr>
          <p:cNvPr id="22" name="TextBox 21">
            <a:extLst>
              <a:ext uri="{FF2B5EF4-FFF2-40B4-BE49-F238E27FC236}">
                <a16:creationId xmlns:a16="http://schemas.microsoft.com/office/drawing/2014/main" id="{F0B630C4-4620-034F-4B4A-0BF5640683E4}"/>
              </a:ext>
            </a:extLst>
          </p:cNvPr>
          <p:cNvSpPr txBox="1"/>
          <p:nvPr/>
        </p:nvSpPr>
        <p:spPr>
          <a:xfrm>
            <a:off x="7027498" y="5529673"/>
            <a:ext cx="172168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Social media</a:t>
            </a:r>
            <a:endParaRPr lang="en-US"/>
          </a:p>
        </p:txBody>
      </p:sp>
    </p:spTree>
    <p:extLst>
      <p:ext uri="{BB962C8B-B14F-4D97-AF65-F5344CB8AC3E}">
        <p14:creationId xmlns:p14="http://schemas.microsoft.com/office/powerpoint/2010/main" val="29919298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C01D5-8CC5-41B4-8DF2-770AA0B82F19}"/>
              </a:ext>
            </a:extLst>
          </p:cNvPr>
          <p:cNvSpPr>
            <a:spLocks noGrp="1"/>
          </p:cNvSpPr>
          <p:nvPr>
            <p:ph type="title"/>
          </p:nvPr>
        </p:nvSpPr>
        <p:spPr>
          <a:xfrm>
            <a:off x="115018" y="1123837"/>
            <a:ext cx="2939240" cy="4601183"/>
          </a:xfrm>
        </p:spPr>
        <p:txBody>
          <a:bodyPr>
            <a:normAutofit/>
          </a:bodyPr>
          <a:lstStyle/>
          <a:p>
            <a:r>
              <a:rPr lang="en-GB">
                <a:latin typeface="Letter-join Print Plus 1"/>
              </a:rPr>
              <a:t>Home / School Opportunities</a:t>
            </a:r>
          </a:p>
        </p:txBody>
      </p:sp>
      <p:sp>
        <p:nvSpPr>
          <p:cNvPr id="3" name="Content Placeholder 2">
            <a:extLst>
              <a:ext uri="{FF2B5EF4-FFF2-40B4-BE49-F238E27FC236}">
                <a16:creationId xmlns:a16="http://schemas.microsoft.com/office/drawing/2014/main" id="{4D913490-6013-4B29-A4B0-3902992BFA41}"/>
              </a:ext>
            </a:extLst>
          </p:cNvPr>
          <p:cNvSpPr>
            <a:spLocks noGrp="1"/>
          </p:cNvSpPr>
          <p:nvPr>
            <p:ph idx="1"/>
          </p:nvPr>
        </p:nvSpPr>
        <p:spPr>
          <a:xfrm>
            <a:off x="4381994" y="898415"/>
            <a:ext cx="6633881" cy="5773271"/>
          </a:xfrm>
        </p:spPr>
        <p:txBody>
          <a:bodyPr>
            <a:normAutofit/>
          </a:bodyPr>
          <a:lstStyle/>
          <a:p>
            <a:pPr>
              <a:lnSpc>
                <a:spcPct val="150000"/>
              </a:lnSpc>
            </a:pPr>
            <a:endParaRPr lang="en-GB">
              <a:solidFill>
                <a:schemeClr val="tx1"/>
              </a:solidFill>
              <a:latin typeface="HfW precursive" panose="00000500000000000000" pitchFamily="2" charset="0"/>
            </a:endParaRPr>
          </a:p>
          <a:p>
            <a:pPr>
              <a:lnSpc>
                <a:spcPct val="150000"/>
              </a:lnSpc>
            </a:pPr>
            <a:endParaRPr lang="en-GB">
              <a:solidFill>
                <a:schemeClr val="tx1"/>
              </a:solidFill>
              <a:latin typeface="HfW precursive" panose="00000500000000000000" pitchFamily="2" charset="0"/>
            </a:endParaRPr>
          </a:p>
        </p:txBody>
      </p:sp>
      <p:pic>
        <p:nvPicPr>
          <p:cNvPr id="4" name="Picture 3"/>
          <p:cNvPicPr>
            <a:picLocks noChangeAspect="1"/>
          </p:cNvPicPr>
          <p:nvPr/>
        </p:nvPicPr>
        <p:blipFill rotWithShape="1">
          <a:blip r:embed="rId3"/>
          <a:srcRect l="27321" t="59775" r="56277" b="12848"/>
          <a:stretch/>
        </p:blipFill>
        <p:spPr>
          <a:xfrm>
            <a:off x="4731018" y="3976336"/>
            <a:ext cx="1908969" cy="1962168"/>
          </a:xfrm>
          <a:prstGeom prst="rect">
            <a:avLst/>
          </a:prstGeom>
        </p:spPr>
      </p:pic>
      <p:pic>
        <p:nvPicPr>
          <p:cNvPr id="6" name="Picture 5" descr="36,800+ Reading Clipart Stock Illustrations, Royalty-Free Vector Graphics &amp; Clip  Art - iStock | Books clipart, School clipart, Study clipart">
            <a:extLst>
              <a:ext uri="{FF2B5EF4-FFF2-40B4-BE49-F238E27FC236}">
                <a16:creationId xmlns:a16="http://schemas.microsoft.com/office/drawing/2014/main" id="{527DC84C-42E4-4E81-6E6D-36CC9D530921}"/>
              </a:ext>
            </a:extLst>
          </p:cNvPr>
          <p:cNvPicPr>
            <a:picLocks noChangeAspect="1"/>
          </p:cNvPicPr>
          <p:nvPr/>
        </p:nvPicPr>
        <p:blipFill rotWithShape="1">
          <a:blip r:embed="rId4"/>
          <a:srcRect l="10405" t="9907" r="11824" b="10739"/>
          <a:stretch/>
        </p:blipFill>
        <p:spPr>
          <a:xfrm rot="240000">
            <a:off x="9835365" y="221976"/>
            <a:ext cx="1786163" cy="1799692"/>
          </a:xfrm>
          <a:prstGeom prst="rect">
            <a:avLst/>
          </a:prstGeom>
        </p:spPr>
      </p:pic>
      <p:pic>
        <p:nvPicPr>
          <p:cNvPr id="8" name="Picture 7" descr="Book Stack Images | Free Photos, PNG Stickers, Wallpapers &amp; Backgrounds -  rawpixel">
            <a:extLst>
              <a:ext uri="{FF2B5EF4-FFF2-40B4-BE49-F238E27FC236}">
                <a16:creationId xmlns:a16="http://schemas.microsoft.com/office/drawing/2014/main" id="{FAB4AEFA-A97D-F166-EA53-6F905ED29A44}"/>
              </a:ext>
            </a:extLst>
          </p:cNvPr>
          <p:cNvPicPr>
            <a:picLocks noChangeAspect="1"/>
          </p:cNvPicPr>
          <p:nvPr/>
        </p:nvPicPr>
        <p:blipFill>
          <a:blip r:embed="rId5"/>
          <a:stretch>
            <a:fillRect/>
          </a:stretch>
        </p:blipFill>
        <p:spPr>
          <a:xfrm>
            <a:off x="7294254" y="849650"/>
            <a:ext cx="1984442" cy="2286882"/>
          </a:xfrm>
          <a:prstGeom prst="rect">
            <a:avLst/>
          </a:prstGeom>
        </p:spPr>
      </p:pic>
      <p:sp>
        <p:nvSpPr>
          <p:cNvPr id="9" name="TextBox 8">
            <a:extLst>
              <a:ext uri="{FF2B5EF4-FFF2-40B4-BE49-F238E27FC236}">
                <a16:creationId xmlns:a16="http://schemas.microsoft.com/office/drawing/2014/main" id="{03478381-2A11-3020-EE67-879A4D18BE1B}"/>
              </a:ext>
            </a:extLst>
          </p:cNvPr>
          <p:cNvSpPr txBox="1"/>
          <p:nvPr/>
        </p:nvSpPr>
        <p:spPr>
          <a:xfrm rot="21420000">
            <a:off x="3811453" y="2574389"/>
            <a:ext cx="307637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400">
                <a:latin typeface="Letter-join Print Plus 1"/>
              </a:rPr>
              <a:t>My Story in a Box</a:t>
            </a:r>
          </a:p>
        </p:txBody>
      </p:sp>
      <p:sp>
        <p:nvSpPr>
          <p:cNvPr id="10" name="TextBox 9">
            <a:extLst>
              <a:ext uri="{FF2B5EF4-FFF2-40B4-BE49-F238E27FC236}">
                <a16:creationId xmlns:a16="http://schemas.microsoft.com/office/drawing/2014/main" id="{61F7E3D2-59B8-B851-7645-ACB1E8C370EE}"/>
              </a:ext>
            </a:extLst>
          </p:cNvPr>
          <p:cNvSpPr txBox="1"/>
          <p:nvPr/>
        </p:nvSpPr>
        <p:spPr>
          <a:xfrm rot="300000">
            <a:off x="9272701" y="2039506"/>
            <a:ext cx="268818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400">
                <a:latin typeface="Letter-join Print Plus 1"/>
              </a:rPr>
              <a:t>Shared reading</a:t>
            </a:r>
          </a:p>
        </p:txBody>
      </p:sp>
      <p:sp>
        <p:nvSpPr>
          <p:cNvPr id="11" name="TextBox 10">
            <a:extLst>
              <a:ext uri="{FF2B5EF4-FFF2-40B4-BE49-F238E27FC236}">
                <a16:creationId xmlns:a16="http://schemas.microsoft.com/office/drawing/2014/main" id="{FB14FC91-2C1E-95E8-CC5A-D301069E5B3B}"/>
              </a:ext>
            </a:extLst>
          </p:cNvPr>
          <p:cNvSpPr txBox="1"/>
          <p:nvPr/>
        </p:nvSpPr>
        <p:spPr>
          <a:xfrm>
            <a:off x="8420132" y="5742991"/>
            <a:ext cx="259282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400">
                <a:ea typeface="+mn-lt"/>
                <a:cs typeface="+mn-lt"/>
              </a:rPr>
              <a:t>Activities for home</a:t>
            </a:r>
            <a:endParaRPr lang="en-US" sz="2400"/>
          </a:p>
        </p:txBody>
      </p:sp>
      <p:sp>
        <p:nvSpPr>
          <p:cNvPr id="13" name="TextBox 12">
            <a:extLst>
              <a:ext uri="{FF2B5EF4-FFF2-40B4-BE49-F238E27FC236}">
                <a16:creationId xmlns:a16="http://schemas.microsoft.com/office/drawing/2014/main" id="{8B17C071-FBCA-2EE8-78AA-37503C4CFA0D}"/>
              </a:ext>
            </a:extLst>
          </p:cNvPr>
          <p:cNvSpPr txBox="1"/>
          <p:nvPr/>
        </p:nvSpPr>
        <p:spPr>
          <a:xfrm>
            <a:off x="6860745" y="395856"/>
            <a:ext cx="2913156" cy="4761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400">
                <a:latin typeface="Letter-join Print Plus 1"/>
              </a:rPr>
              <a:t>Nursery Library </a:t>
            </a:r>
          </a:p>
        </p:txBody>
      </p:sp>
      <p:sp>
        <p:nvSpPr>
          <p:cNvPr id="14" name="TextBox 13">
            <a:extLst>
              <a:ext uri="{FF2B5EF4-FFF2-40B4-BE49-F238E27FC236}">
                <a16:creationId xmlns:a16="http://schemas.microsoft.com/office/drawing/2014/main" id="{AFF8610E-DC9D-3B25-CE8A-8AB572B481A4}"/>
              </a:ext>
            </a:extLst>
          </p:cNvPr>
          <p:cNvSpPr txBox="1"/>
          <p:nvPr/>
        </p:nvSpPr>
        <p:spPr>
          <a:xfrm>
            <a:off x="4345944" y="5710872"/>
            <a:ext cx="268818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400">
                <a:latin typeface="Letter-join Print Plus 1"/>
              </a:rPr>
              <a:t>Lending Library</a:t>
            </a:r>
            <a:endParaRPr lang="en-US"/>
          </a:p>
        </p:txBody>
      </p:sp>
      <p:pic>
        <p:nvPicPr>
          <p:cNvPr id="15" name="Picture 14" descr="A blue box with a silver edge&#10;&#10;Description automatically generated">
            <a:extLst>
              <a:ext uri="{FF2B5EF4-FFF2-40B4-BE49-F238E27FC236}">
                <a16:creationId xmlns:a16="http://schemas.microsoft.com/office/drawing/2014/main" id="{95A085B1-43CF-C2A0-2FC0-ABC704F3D672}"/>
              </a:ext>
            </a:extLst>
          </p:cNvPr>
          <p:cNvPicPr>
            <a:picLocks noChangeAspect="1"/>
          </p:cNvPicPr>
          <p:nvPr/>
        </p:nvPicPr>
        <p:blipFill>
          <a:blip r:embed="rId6"/>
          <a:stretch>
            <a:fillRect/>
          </a:stretch>
        </p:blipFill>
        <p:spPr>
          <a:xfrm rot="-300000">
            <a:off x="3287712" y="307975"/>
            <a:ext cx="3521075" cy="2216150"/>
          </a:xfrm>
          <a:prstGeom prst="rect">
            <a:avLst/>
          </a:prstGeom>
        </p:spPr>
      </p:pic>
      <p:pic>
        <p:nvPicPr>
          <p:cNvPr id="16" name="Picture 15" descr="A person and a child reading a book&#10;&#10;Description automatically generated">
            <a:extLst>
              <a:ext uri="{FF2B5EF4-FFF2-40B4-BE49-F238E27FC236}">
                <a16:creationId xmlns:a16="http://schemas.microsoft.com/office/drawing/2014/main" id="{E0656159-6630-0258-B030-D79948FBDF32}"/>
              </a:ext>
            </a:extLst>
          </p:cNvPr>
          <p:cNvPicPr>
            <a:picLocks noChangeAspect="1"/>
          </p:cNvPicPr>
          <p:nvPr/>
        </p:nvPicPr>
        <p:blipFill>
          <a:blip r:embed="rId7"/>
          <a:stretch>
            <a:fillRect/>
          </a:stretch>
        </p:blipFill>
        <p:spPr>
          <a:xfrm>
            <a:off x="8710613" y="3781425"/>
            <a:ext cx="2009775" cy="1809750"/>
          </a:xfrm>
          <a:prstGeom prst="rect">
            <a:avLst/>
          </a:prstGeom>
        </p:spPr>
      </p:pic>
    </p:spTree>
    <p:extLst>
      <p:ext uri="{BB962C8B-B14F-4D97-AF65-F5344CB8AC3E}">
        <p14:creationId xmlns:p14="http://schemas.microsoft.com/office/powerpoint/2010/main" val="41995514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287170" y="2691426"/>
            <a:ext cx="6068070" cy="1029247"/>
          </a:xfrm>
        </p:spPr>
        <p:txBody>
          <a:bodyPr>
            <a:normAutofit fontScale="90000"/>
          </a:bodyPr>
          <a:lstStyle/>
          <a:p>
            <a:r>
              <a:rPr lang="en-GB">
                <a:latin typeface="Letter-join Print Plus 1"/>
                <a:cs typeface="Arial"/>
              </a:rPr>
              <a:t>What will my child be learning?</a:t>
            </a:r>
            <a:endParaRPr lang="en-US">
              <a:latin typeface="Letter-join Print Plus 1"/>
            </a:endParaRP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62208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E3D50-2175-76D1-56CC-FDF64E7D0DA4}"/>
              </a:ext>
            </a:extLst>
          </p:cNvPr>
          <p:cNvSpPr>
            <a:spLocks noGrp="1"/>
          </p:cNvSpPr>
          <p:nvPr>
            <p:ph type="title"/>
          </p:nvPr>
        </p:nvSpPr>
        <p:spPr/>
        <p:txBody>
          <a:bodyPr/>
          <a:lstStyle/>
          <a:p>
            <a:r>
              <a:rPr lang="en-GB">
                <a:latin typeface="Letter-join Print Plus 1"/>
              </a:rPr>
              <a:t>Before you go...</a:t>
            </a:r>
          </a:p>
        </p:txBody>
      </p:sp>
      <p:sp>
        <p:nvSpPr>
          <p:cNvPr id="3" name="Content Placeholder 2">
            <a:extLst>
              <a:ext uri="{FF2B5EF4-FFF2-40B4-BE49-F238E27FC236}">
                <a16:creationId xmlns:a16="http://schemas.microsoft.com/office/drawing/2014/main" id="{91926060-8067-E9EE-FEEC-0CD30886B919}"/>
              </a:ext>
            </a:extLst>
          </p:cNvPr>
          <p:cNvSpPr>
            <a:spLocks noGrp="1"/>
          </p:cNvSpPr>
          <p:nvPr>
            <p:ph idx="1"/>
          </p:nvPr>
        </p:nvSpPr>
        <p:spPr>
          <a:xfrm>
            <a:off x="2316513" y="4616599"/>
            <a:ext cx="7315200" cy="3931920"/>
          </a:xfrm>
        </p:spPr>
        <p:txBody>
          <a:bodyPr>
            <a:normAutofit/>
          </a:bodyPr>
          <a:lstStyle/>
          <a:p>
            <a:pPr marL="0" indent="0">
              <a:buNone/>
            </a:pPr>
            <a:endParaRPr lang="en-GB">
              <a:latin typeface="Corbel"/>
            </a:endParaRPr>
          </a:p>
          <a:p>
            <a:pPr marL="0" indent="0">
              <a:buNone/>
            </a:pPr>
            <a:endParaRPr lang="en-GB">
              <a:latin typeface="Letter-join Print Plus 1"/>
            </a:endParaRPr>
          </a:p>
          <a:p>
            <a:pPr marL="0" indent="0">
              <a:buNone/>
            </a:pPr>
            <a:endParaRPr lang="en-GB"/>
          </a:p>
          <a:p>
            <a:pPr marL="0" indent="0">
              <a:buNone/>
            </a:pPr>
            <a:endParaRPr lang="en-GB"/>
          </a:p>
        </p:txBody>
      </p:sp>
      <p:sp>
        <p:nvSpPr>
          <p:cNvPr id="14" name="TextBox 13">
            <a:extLst>
              <a:ext uri="{FF2B5EF4-FFF2-40B4-BE49-F238E27FC236}">
                <a16:creationId xmlns:a16="http://schemas.microsoft.com/office/drawing/2014/main" id="{EE670268-5516-EF24-B426-725BD2092B14}"/>
              </a:ext>
            </a:extLst>
          </p:cNvPr>
          <p:cNvSpPr txBox="1"/>
          <p:nvPr/>
        </p:nvSpPr>
        <p:spPr>
          <a:xfrm>
            <a:off x="7700323" y="2924618"/>
            <a:ext cx="265084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Letter-join Print Plus 1"/>
              </a:rPr>
              <a:t>Take a menu home</a:t>
            </a:r>
          </a:p>
        </p:txBody>
      </p:sp>
      <p:pic>
        <p:nvPicPr>
          <p:cNvPr id="4" name="Picture 3">
            <a:extLst>
              <a:ext uri="{FF2B5EF4-FFF2-40B4-BE49-F238E27FC236}">
                <a16:creationId xmlns:a16="http://schemas.microsoft.com/office/drawing/2014/main" id="{4D609C63-2B29-B029-FC29-5C59572A0181}"/>
              </a:ext>
            </a:extLst>
          </p:cNvPr>
          <p:cNvPicPr>
            <a:picLocks noChangeAspect="1"/>
          </p:cNvPicPr>
          <p:nvPr/>
        </p:nvPicPr>
        <p:blipFill>
          <a:blip r:embed="rId3"/>
          <a:stretch>
            <a:fillRect/>
          </a:stretch>
        </p:blipFill>
        <p:spPr>
          <a:xfrm>
            <a:off x="4768396" y="3958559"/>
            <a:ext cx="4173139" cy="2696040"/>
          </a:xfrm>
          <a:prstGeom prst="rect">
            <a:avLst/>
          </a:prstGeom>
        </p:spPr>
      </p:pic>
      <p:sp>
        <p:nvSpPr>
          <p:cNvPr id="5" name="TextBox 4">
            <a:extLst>
              <a:ext uri="{FF2B5EF4-FFF2-40B4-BE49-F238E27FC236}">
                <a16:creationId xmlns:a16="http://schemas.microsoft.com/office/drawing/2014/main" id="{4DBE61E8-85BF-902F-3F57-8D7415E03DCE}"/>
              </a:ext>
            </a:extLst>
          </p:cNvPr>
          <p:cNvSpPr txBox="1"/>
          <p:nvPr/>
        </p:nvSpPr>
        <p:spPr>
          <a:xfrm>
            <a:off x="4851491" y="3587097"/>
            <a:ext cx="265084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Letter-join Print Plus 1"/>
              </a:rPr>
              <a:t>School ready words</a:t>
            </a:r>
            <a:endParaRPr lang="en-US"/>
          </a:p>
        </p:txBody>
      </p:sp>
      <p:sp>
        <p:nvSpPr>
          <p:cNvPr id="7" name="TextBox 6">
            <a:extLst>
              <a:ext uri="{FF2B5EF4-FFF2-40B4-BE49-F238E27FC236}">
                <a16:creationId xmlns:a16="http://schemas.microsoft.com/office/drawing/2014/main" id="{7D4873E4-19B5-37F3-4C20-166D37C8F32B}"/>
              </a:ext>
            </a:extLst>
          </p:cNvPr>
          <p:cNvSpPr txBox="1"/>
          <p:nvPr/>
        </p:nvSpPr>
        <p:spPr>
          <a:xfrm>
            <a:off x="3626149" y="321657"/>
            <a:ext cx="323504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Letter-join Print Plus 1"/>
              </a:rPr>
              <a:t>Complete/take a yellow form...</a:t>
            </a:r>
            <a:endParaRPr lang="en-US"/>
          </a:p>
        </p:txBody>
      </p:sp>
      <p:pic>
        <p:nvPicPr>
          <p:cNvPr id="15" name="Picture 14">
            <a:extLst>
              <a:ext uri="{FF2B5EF4-FFF2-40B4-BE49-F238E27FC236}">
                <a16:creationId xmlns:a16="http://schemas.microsoft.com/office/drawing/2014/main" id="{E97C1D97-1C25-01B8-D992-58029A81D5C7}"/>
              </a:ext>
            </a:extLst>
          </p:cNvPr>
          <p:cNvPicPr>
            <a:picLocks noChangeAspect="1"/>
          </p:cNvPicPr>
          <p:nvPr/>
        </p:nvPicPr>
        <p:blipFill>
          <a:blip r:embed="rId4"/>
          <a:stretch>
            <a:fillRect/>
          </a:stretch>
        </p:blipFill>
        <p:spPr>
          <a:xfrm>
            <a:off x="7710693" y="17059"/>
            <a:ext cx="3724382" cy="2828440"/>
          </a:xfrm>
          <a:prstGeom prst="rect">
            <a:avLst/>
          </a:prstGeom>
        </p:spPr>
      </p:pic>
      <p:pic>
        <p:nvPicPr>
          <p:cNvPr id="9" name="Picture 8" descr="A yellow paper with black text&#10;&#10;Description automatically generated">
            <a:extLst>
              <a:ext uri="{FF2B5EF4-FFF2-40B4-BE49-F238E27FC236}">
                <a16:creationId xmlns:a16="http://schemas.microsoft.com/office/drawing/2014/main" id="{D606F3D4-3B3C-9FE6-A73B-4F8C5CAB7B53}"/>
              </a:ext>
            </a:extLst>
          </p:cNvPr>
          <p:cNvPicPr>
            <a:picLocks noChangeAspect="1"/>
          </p:cNvPicPr>
          <p:nvPr/>
        </p:nvPicPr>
        <p:blipFill rotWithShape="1">
          <a:blip r:embed="rId5"/>
          <a:srcRect l="2432" t="-1240" r="-304" b="579"/>
          <a:stretch/>
        </p:blipFill>
        <p:spPr>
          <a:xfrm>
            <a:off x="4330978" y="607200"/>
            <a:ext cx="1843338" cy="2826936"/>
          </a:xfrm>
          <a:prstGeom prst="rect">
            <a:avLst/>
          </a:prstGeom>
        </p:spPr>
      </p:pic>
    </p:spTree>
    <p:extLst>
      <p:ext uri="{BB962C8B-B14F-4D97-AF65-F5344CB8AC3E}">
        <p14:creationId xmlns:p14="http://schemas.microsoft.com/office/powerpoint/2010/main" val="4064784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98EBD-6211-B238-47BF-815268372E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2AB49C-DB84-FB3B-EF30-9AE05FEB5391}"/>
              </a:ext>
            </a:extLst>
          </p:cNvPr>
          <p:cNvSpPr>
            <a:spLocks noGrp="1"/>
          </p:cNvSpPr>
          <p:nvPr>
            <p:ph type="title"/>
          </p:nvPr>
        </p:nvSpPr>
        <p:spPr/>
        <p:txBody>
          <a:bodyPr/>
          <a:lstStyle/>
          <a:p>
            <a:r>
              <a:rPr lang="en-GB">
                <a:latin typeface="Letter-join Print Plus 1"/>
              </a:rPr>
              <a:t>In the summer...</a:t>
            </a:r>
            <a:endParaRPr lang="en-US"/>
          </a:p>
        </p:txBody>
      </p:sp>
      <p:pic>
        <p:nvPicPr>
          <p:cNvPr id="6" name="Content Placeholder 5" descr="A cartoon toilet with a face&#10;&#10;AI-generated content may be incorrect.">
            <a:extLst>
              <a:ext uri="{FF2B5EF4-FFF2-40B4-BE49-F238E27FC236}">
                <a16:creationId xmlns:a16="http://schemas.microsoft.com/office/drawing/2014/main" id="{608309C9-DA78-BF95-471B-867D2A7D1429}"/>
              </a:ext>
            </a:extLst>
          </p:cNvPr>
          <p:cNvPicPr>
            <a:picLocks noGrp="1" noChangeAspect="1"/>
          </p:cNvPicPr>
          <p:nvPr>
            <p:ph idx="1"/>
          </p:nvPr>
        </p:nvPicPr>
        <p:blipFill>
          <a:blip r:embed="rId3"/>
          <a:stretch>
            <a:fillRect/>
          </a:stretch>
        </p:blipFill>
        <p:spPr>
          <a:xfrm>
            <a:off x="6249837" y="1875482"/>
            <a:ext cx="2466975" cy="2676978"/>
          </a:xfrm>
          <a:prstGeom prst="rect">
            <a:avLst/>
          </a:prstGeom>
        </p:spPr>
      </p:pic>
    </p:spTree>
    <p:extLst>
      <p:ext uri="{BB962C8B-B14F-4D97-AF65-F5344CB8AC3E}">
        <p14:creationId xmlns:p14="http://schemas.microsoft.com/office/powerpoint/2010/main" val="21331015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A4D65-B762-8BC4-C1E6-05E4C516D66D}"/>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5CB76E23-D095-1F42-629A-4832E715FFE7}"/>
              </a:ext>
            </a:extLst>
          </p:cNvPr>
          <p:cNvSpPr txBox="1"/>
          <p:nvPr/>
        </p:nvSpPr>
        <p:spPr>
          <a:xfrm>
            <a:off x="4100296" y="153122"/>
            <a:ext cx="2041640" cy="2432955"/>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2" name="Title 1">
            <a:extLst>
              <a:ext uri="{FF2B5EF4-FFF2-40B4-BE49-F238E27FC236}">
                <a16:creationId xmlns:a16="http://schemas.microsoft.com/office/drawing/2014/main" id="{8682B8E6-5828-A1AF-9508-16258D7D043E}"/>
              </a:ext>
            </a:extLst>
          </p:cNvPr>
          <p:cNvSpPr>
            <a:spLocks noGrp="1"/>
          </p:cNvSpPr>
          <p:nvPr>
            <p:ph type="title"/>
          </p:nvPr>
        </p:nvSpPr>
        <p:spPr/>
        <p:txBody>
          <a:bodyPr/>
          <a:lstStyle/>
          <a:p>
            <a:r>
              <a:rPr lang="en-GB">
                <a:latin typeface="Letter-join Print Plus 1"/>
              </a:rPr>
              <a:t>In the summer...</a:t>
            </a:r>
            <a:endParaRPr lang="en-US"/>
          </a:p>
        </p:txBody>
      </p:sp>
      <p:sp>
        <p:nvSpPr>
          <p:cNvPr id="3" name="Content Placeholder 2">
            <a:extLst>
              <a:ext uri="{FF2B5EF4-FFF2-40B4-BE49-F238E27FC236}">
                <a16:creationId xmlns:a16="http://schemas.microsoft.com/office/drawing/2014/main" id="{B3D68302-00AE-774D-6F30-FC5A764CFB50}"/>
              </a:ext>
            </a:extLst>
          </p:cNvPr>
          <p:cNvSpPr>
            <a:spLocks noGrp="1"/>
          </p:cNvSpPr>
          <p:nvPr>
            <p:ph idx="1"/>
          </p:nvPr>
        </p:nvSpPr>
        <p:spPr>
          <a:xfrm>
            <a:off x="2316513" y="4616599"/>
            <a:ext cx="7315200" cy="3931920"/>
          </a:xfrm>
        </p:spPr>
        <p:txBody>
          <a:bodyPr>
            <a:normAutofit/>
          </a:bodyPr>
          <a:lstStyle/>
          <a:p>
            <a:pPr marL="0" indent="0">
              <a:buNone/>
            </a:pPr>
            <a:endParaRPr lang="en-GB">
              <a:latin typeface="Corbel"/>
            </a:endParaRPr>
          </a:p>
          <a:p>
            <a:pPr marL="0" indent="0">
              <a:buNone/>
            </a:pPr>
            <a:endParaRPr lang="en-GB">
              <a:latin typeface="Letter-join Print Plus 1"/>
            </a:endParaRPr>
          </a:p>
          <a:p>
            <a:pPr marL="0" indent="0">
              <a:buNone/>
            </a:pPr>
            <a:endParaRPr lang="en-GB"/>
          </a:p>
          <a:p>
            <a:pPr marL="0" indent="0">
              <a:buNone/>
            </a:pPr>
            <a:endParaRPr lang="en-GB"/>
          </a:p>
        </p:txBody>
      </p:sp>
      <p:sp>
        <p:nvSpPr>
          <p:cNvPr id="10" name="TextBox 9">
            <a:extLst>
              <a:ext uri="{FF2B5EF4-FFF2-40B4-BE49-F238E27FC236}">
                <a16:creationId xmlns:a16="http://schemas.microsoft.com/office/drawing/2014/main" id="{DD77C3F9-FE92-4451-5B56-0C5FFF6BDFD1}"/>
              </a:ext>
            </a:extLst>
          </p:cNvPr>
          <p:cNvSpPr txBox="1"/>
          <p:nvPr/>
        </p:nvSpPr>
        <p:spPr>
          <a:xfrm>
            <a:off x="3866972" y="2647858"/>
            <a:ext cx="323504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Letter-join Print Plus 1"/>
              </a:rPr>
              <a:t>Look at your transition booklet regularly</a:t>
            </a:r>
          </a:p>
        </p:txBody>
      </p:sp>
      <p:sp>
        <p:nvSpPr>
          <p:cNvPr id="11" name="TextBox 10">
            <a:extLst>
              <a:ext uri="{FF2B5EF4-FFF2-40B4-BE49-F238E27FC236}">
                <a16:creationId xmlns:a16="http://schemas.microsoft.com/office/drawing/2014/main" id="{1D3E9934-0C30-935E-13B2-0608D1F3D619}"/>
              </a:ext>
            </a:extLst>
          </p:cNvPr>
          <p:cNvSpPr txBox="1"/>
          <p:nvPr/>
        </p:nvSpPr>
        <p:spPr>
          <a:xfrm>
            <a:off x="8035455" y="3750524"/>
            <a:ext cx="3187634" cy="6577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Letter-join Print Plus 1"/>
              </a:rPr>
              <a:t>Book a time for the stay and play on 7th September!</a:t>
            </a:r>
            <a:endParaRPr lang="en-US" b="1"/>
          </a:p>
        </p:txBody>
      </p:sp>
      <p:sp>
        <p:nvSpPr>
          <p:cNvPr id="14" name="TextBox 13">
            <a:extLst>
              <a:ext uri="{FF2B5EF4-FFF2-40B4-BE49-F238E27FC236}">
                <a16:creationId xmlns:a16="http://schemas.microsoft.com/office/drawing/2014/main" id="{89B5FCE6-88B8-2FDC-E67D-19595249586C}"/>
              </a:ext>
            </a:extLst>
          </p:cNvPr>
          <p:cNvSpPr txBox="1"/>
          <p:nvPr/>
        </p:nvSpPr>
        <p:spPr>
          <a:xfrm>
            <a:off x="7787409" y="2648847"/>
            <a:ext cx="265084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Letter-join Print Plus 1"/>
              </a:rPr>
              <a:t>Join the library!</a:t>
            </a:r>
            <a:endParaRPr lang="en-US" b="1"/>
          </a:p>
        </p:txBody>
      </p:sp>
      <p:sp>
        <p:nvSpPr>
          <p:cNvPr id="7" name="TextBox 6">
            <a:extLst>
              <a:ext uri="{FF2B5EF4-FFF2-40B4-BE49-F238E27FC236}">
                <a16:creationId xmlns:a16="http://schemas.microsoft.com/office/drawing/2014/main" id="{94750539-B5E9-9F7C-99E1-E8DE4B89348E}"/>
              </a:ext>
            </a:extLst>
          </p:cNvPr>
          <p:cNvSpPr txBox="1"/>
          <p:nvPr/>
        </p:nvSpPr>
        <p:spPr>
          <a:xfrm>
            <a:off x="3872892" y="4030057"/>
            <a:ext cx="323504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Letter-join Print Plus 1"/>
              </a:rPr>
              <a:t>Book a home visit!</a:t>
            </a:r>
            <a:endParaRPr lang="en-US" b="1"/>
          </a:p>
        </p:txBody>
      </p:sp>
      <p:pic>
        <p:nvPicPr>
          <p:cNvPr id="12" name="Picture 11" descr="Blue 3d house and several white 3d houses">
            <a:extLst>
              <a:ext uri="{FF2B5EF4-FFF2-40B4-BE49-F238E27FC236}">
                <a16:creationId xmlns:a16="http://schemas.microsoft.com/office/drawing/2014/main" id="{59E54EBA-8498-0D45-D594-ADDBD75F6346}"/>
              </a:ext>
            </a:extLst>
          </p:cNvPr>
          <p:cNvPicPr>
            <a:picLocks noChangeAspect="1"/>
          </p:cNvPicPr>
          <p:nvPr/>
        </p:nvPicPr>
        <p:blipFill>
          <a:blip r:embed="rId3"/>
          <a:stretch>
            <a:fillRect/>
          </a:stretch>
        </p:blipFill>
        <p:spPr>
          <a:xfrm>
            <a:off x="4017306" y="4404440"/>
            <a:ext cx="2375663" cy="1642265"/>
          </a:xfrm>
          <a:prstGeom prst="rect">
            <a:avLst/>
          </a:prstGeom>
        </p:spPr>
      </p:pic>
      <p:pic>
        <p:nvPicPr>
          <p:cNvPr id="16" name="Picture 15" descr="Earls Barton Library and Community Centre">
            <a:extLst>
              <a:ext uri="{FF2B5EF4-FFF2-40B4-BE49-F238E27FC236}">
                <a16:creationId xmlns:a16="http://schemas.microsoft.com/office/drawing/2014/main" id="{D0C46B04-CD0B-AD52-6ADC-E41BDED0CAC8}"/>
              </a:ext>
            </a:extLst>
          </p:cNvPr>
          <p:cNvPicPr>
            <a:picLocks noChangeAspect="1"/>
          </p:cNvPicPr>
          <p:nvPr/>
        </p:nvPicPr>
        <p:blipFill>
          <a:blip r:embed="rId4"/>
          <a:stretch>
            <a:fillRect/>
          </a:stretch>
        </p:blipFill>
        <p:spPr>
          <a:xfrm>
            <a:off x="8682747" y="4401055"/>
            <a:ext cx="2238537" cy="2221275"/>
          </a:xfrm>
          <a:prstGeom prst="rect">
            <a:avLst/>
          </a:prstGeom>
        </p:spPr>
      </p:pic>
      <p:pic>
        <p:nvPicPr>
          <p:cNvPr id="8" name="Picture 7" descr="A building with a sign on the front&#10;&#10;AI-generated content may be incorrect.">
            <a:extLst>
              <a:ext uri="{FF2B5EF4-FFF2-40B4-BE49-F238E27FC236}">
                <a16:creationId xmlns:a16="http://schemas.microsoft.com/office/drawing/2014/main" id="{807C38E6-0E12-198D-A44E-BBE1BC69C502}"/>
              </a:ext>
            </a:extLst>
          </p:cNvPr>
          <p:cNvPicPr>
            <a:picLocks noChangeAspect="1"/>
          </p:cNvPicPr>
          <p:nvPr/>
        </p:nvPicPr>
        <p:blipFill>
          <a:blip r:embed="rId5"/>
          <a:stretch>
            <a:fillRect/>
          </a:stretch>
        </p:blipFill>
        <p:spPr>
          <a:xfrm>
            <a:off x="7473043" y="461736"/>
            <a:ext cx="3487057" cy="2008414"/>
          </a:xfrm>
          <a:prstGeom prst="rect">
            <a:avLst/>
          </a:prstGeom>
        </p:spPr>
      </p:pic>
      <p:pic>
        <p:nvPicPr>
          <p:cNvPr id="9" name="Picture 8" descr="A logo with a tree and text&#10;&#10;AI-generated content may be incorrect.">
            <a:extLst>
              <a:ext uri="{FF2B5EF4-FFF2-40B4-BE49-F238E27FC236}">
                <a16:creationId xmlns:a16="http://schemas.microsoft.com/office/drawing/2014/main" id="{BE5942D2-4DBF-9C19-4A1E-3536E893D8EA}"/>
              </a:ext>
            </a:extLst>
          </p:cNvPr>
          <p:cNvPicPr>
            <a:picLocks noChangeAspect="1"/>
          </p:cNvPicPr>
          <p:nvPr/>
        </p:nvPicPr>
        <p:blipFill>
          <a:blip r:embed="rId6"/>
          <a:stretch>
            <a:fillRect/>
          </a:stretch>
        </p:blipFill>
        <p:spPr>
          <a:xfrm>
            <a:off x="4249737" y="207962"/>
            <a:ext cx="1733097" cy="2261961"/>
          </a:xfrm>
          <a:prstGeom prst="rect">
            <a:avLst/>
          </a:prstGeom>
        </p:spPr>
      </p:pic>
    </p:spTree>
    <p:extLst>
      <p:ext uri="{BB962C8B-B14F-4D97-AF65-F5344CB8AC3E}">
        <p14:creationId xmlns:p14="http://schemas.microsoft.com/office/powerpoint/2010/main" val="10199630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4814997" y="1011191"/>
            <a:ext cx="7200183" cy="4243809"/>
          </a:xfrm>
        </p:spPr>
        <p:txBody>
          <a:bodyPr>
            <a:normAutofit fontScale="90000"/>
          </a:bodyPr>
          <a:lstStyle/>
          <a:p>
            <a:pPr algn="ctr">
              <a:lnSpc>
                <a:spcPct val="150000"/>
              </a:lnSpc>
            </a:pPr>
            <a:r>
              <a:rPr lang="en-GB">
                <a:latin typeface="Letter-join Print Plus 1"/>
                <a:cs typeface="Arial"/>
              </a:rPr>
              <a:t>We look forward to welcoming you to Fairlands Primary School</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1545278"/>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7E9904C71F5342BB64CD24BD14039D" ma:contentTypeVersion="16" ma:contentTypeDescription="Create a new document." ma:contentTypeScope="" ma:versionID="d0d4299905ea3fd4b4a253f50c3c3ad3">
  <xsd:schema xmlns:xsd="http://www.w3.org/2001/XMLSchema" xmlns:xs="http://www.w3.org/2001/XMLSchema" xmlns:p="http://schemas.microsoft.com/office/2006/metadata/properties" xmlns:ns2="32cbebaf-1e33-4789-ac7d-a64dd0a7e0e3" xmlns:ns3="42ca5807-4585-483c-9f8e-1cb4dcb5f669" targetNamespace="http://schemas.microsoft.com/office/2006/metadata/properties" ma:root="true" ma:fieldsID="8ac55e0e438446b26752bc009a4cdc48" ns2:_="" ns3:_="">
    <xsd:import namespace="32cbebaf-1e33-4789-ac7d-a64dd0a7e0e3"/>
    <xsd:import namespace="42ca5807-4585-483c-9f8e-1cb4dcb5f66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cbebaf-1e33-4789-ac7d-a64dd0a7e0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8690a2cf-6928-4d55-b542-8e991771df94"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2ca5807-4585-483c-9f8e-1cb4dcb5f66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04de0c2d-3921-4dea-9996-047e048329fe}" ma:internalName="TaxCatchAll" ma:showField="CatchAllData" ma:web="42ca5807-4585-483c-9f8e-1cb4dcb5f66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2cbebaf-1e33-4789-ac7d-a64dd0a7e0e3">
      <Terms xmlns="http://schemas.microsoft.com/office/infopath/2007/PartnerControls"/>
    </lcf76f155ced4ddcb4097134ff3c332f>
    <TaxCatchAll xmlns="42ca5807-4585-483c-9f8e-1cb4dcb5f66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83F2A78-8339-494C-9A5A-AAB01BEC2073}">
  <ds:schemaRefs>
    <ds:schemaRef ds:uri="32cbebaf-1e33-4789-ac7d-a64dd0a7e0e3"/>
    <ds:schemaRef ds:uri="42ca5807-4585-483c-9f8e-1cb4dcb5f6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8B003DD-A333-483C-9602-F8742B2D1CE0}">
  <ds:schemaRefs>
    <ds:schemaRef ds:uri="32cbebaf-1e33-4789-ac7d-a64dd0a7e0e3"/>
    <ds:schemaRef ds:uri="42ca5807-4585-483c-9f8e-1cb4dcb5f669"/>
    <ds:schemaRef ds:uri="c3d71629-36e6-48d0-9457-4309ec90049c"/>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BB131B7-21E7-4FA8-B0C3-2EEBD227E7B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29</Slides>
  <Notes>29</Notes>
  <HiddenSlides>0</HiddenSlide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Frame</vt:lpstr>
      <vt:lpstr>Welcome to Fairlands Primary School New to Nursery  transition meeting</vt:lpstr>
      <vt:lpstr>Meet our Leadership Team…  </vt:lpstr>
      <vt:lpstr>Meet our Nursery Key Workers…  </vt:lpstr>
      <vt:lpstr>Meet our Nursery team…  </vt:lpstr>
      <vt:lpstr>Information Pack  - Received via email - Please return as soon as possible - Include as much as possible</vt:lpstr>
      <vt:lpstr>Arbor  You can... - Book breakfast and after school clubs - Book Nursery Lunch Club and pay for school meals - Purchase book bags - Pay for school trips</vt:lpstr>
      <vt:lpstr>Medical information</vt:lpstr>
      <vt:lpstr>Uniform</vt:lpstr>
      <vt:lpstr>PowerPoint Presentation</vt:lpstr>
      <vt:lpstr>Please remember...</vt:lpstr>
      <vt:lpstr>Drop off and collection</vt:lpstr>
      <vt:lpstr>PowerPoint Presentation</vt:lpstr>
      <vt:lpstr>PowerPoint Presentation</vt:lpstr>
      <vt:lpstr>Wrap Around Care...  </vt:lpstr>
      <vt:lpstr>Nursery Lunch Club</vt:lpstr>
      <vt:lpstr>Lunchtime offer</vt:lpstr>
      <vt:lpstr>Healthy lunch</vt:lpstr>
      <vt:lpstr>Snack time in Nursery</vt:lpstr>
      <vt:lpstr>Dates</vt:lpstr>
      <vt:lpstr>Dates for the diary </vt:lpstr>
      <vt:lpstr>First week of school!</vt:lpstr>
      <vt:lpstr>Communication</vt:lpstr>
      <vt:lpstr>How we communicate with you</vt:lpstr>
      <vt:lpstr>Home / School Opportunities</vt:lpstr>
      <vt:lpstr>What will my child be learning?</vt:lpstr>
      <vt:lpstr>Before you go...</vt:lpstr>
      <vt:lpstr>In the summer...</vt:lpstr>
      <vt:lpstr>In the summer...</vt:lpstr>
      <vt:lpstr>We look forward to welcoming you to Fairlands Primary School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Fairlands Primary School &amp; Nursery</dc:title>
  <dc:creator>Satinder Sembi</dc:creator>
  <cp:revision>52</cp:revision>
  <dcterms:created xsi:type="dcterms:W3CDTF">2020-07-04T17:28:20Z</dcterms:created>
  <dcterms:modified xsi:type="dcterms:W3CDTF">2026-09-15T11:56:45Z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0x010100087E9904C71F5342BB64CD24BD14039D</vt:lpwstr>
  </property>
  <property fmtid="{D5CDD505-2E9C-101B-9397-08002B2CF9AE}" pid="3" name="Order">
    <vt:r8>11447200</vt:r8>
  </property>
  <property fmtid="{D5CDD505-2E9C-101B-9397-08002B2CF9AE}" pid="4" name="MediaServiceImageTags">
    <vt:lpwstr/>
  </property>
</Properties>
</file>