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34"/>
  </p:notesMasterIdLst>
  <p:sldIdLst>
    <p:sldId id="256" r:id="rId5"/>
    <p:sldId id="270" r:id="rId6"/>
    <p:sldId id="310" r:id="rId7"/>
    <p:sldId id="393" r:id="rId8"/>
    <p:sldId id="403" r:id="rId9"/>
    <p:sldId id="328" r:id="rId10"/>
    <p:sldId id="345" r:id="rId11"/>
    <p:sldId id="351" r:id="rId12"/>
    <p:sldId id="402" r:id="rId13"/>
    <p:sldId id="398" r:id="rId14"/>
    <p:sldId id="343" r:id="rId15"/>
    <p:sldId id="397" r:id="rId16"/>
    <p:sldId id="381" r:id="rId17"/>
    <p:sldId id="380" r:id="rId18"/>
    <p:sldId id="388" r:id="rId19"/>
    <p:sldId id="341" r:id="rId20"/>
    <p:sldId id="383" r:id="rId21"/>
    <p:sldId id="385" r:id="rId22"/>
    <p:sldId id="356" r:id="rId23"/>
    <p:sldId id="404" r:id="rId24"/>
    <p:sldId id="337" r:id="rId25"/>
    <p:sldId id="406" r:id="rId26"/>
    <p:sldId id="387" r:id="rId27"/>
    <p:sldId id="376" r:id="rId28"/>
    <p:sldId id="401" r:id="rId29"/>
    <p:sldId id="377" r:id="rId30"/>
    <p:sldId id="390" r:id="rId31"/>
    <p:sldId id="396" r:id="rId32"/>
    <p:sldId id="36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C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D39617-E2A2-E0BC-3C54-E4618D74A471}" v="7" dt="2026-07-14T14:10:25.233"/>
    <p1510:client id="{F9D4D9AF-84B4-F374-254F-C3D3E5E17F38}" v="3" dt="2026-07-14T14:18:18.1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782" autoAdjust="0"/>
  </p:normalViewPr>
  <p:slideViewPr>
    <p:cSldViewPr snapToGrid="0">
      <p:cViewPr varScale="1">
        <p:scale>
          <a:sx n="93" d="100"/>
          <a:sy n="93" d="100"/>
        </p:scale>
        <p:origin x="630" y="10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Ferguson" userId="S::kim.ferguson@fairlands.herts.sch.uk::d1595470-b334-4fc9-afe8-1c06b120c02c" providerId="AD" clId="Web-{B0396ECD-B0B6-1EF2-FC47-0A7B2CE9E47F}"/>
    <pc:docChg chg="modSld">
      <pc:chgData name="Kim Ferguson" userId="S::kim.ferguson@fairlands.herts.sch.uk::d1595470-b334-4fc9-afe8-1c06b120c02c" providerId="AD" clId="Web-{B0396ECD-B0B6-1EF2-FC47-0A7B2CE9E47F}" dt="2026-07-01T12:24:07.163" v="147" actId="20577"/>
      <pc:docMkLst>
        <pc:docMk/>
      </pc:docMkLst>
      <pc:sldChg chg="addSp delSp modSp">
        <pc:chgData name="Kim Ferguson" userId="S::kim.ferguson@fairlands.herts.sch.uk::d1595470-b334-4fc9-afe8-1c06b120c02c" providerId="AD" clId="Web-{B0396ECD-B0B6-1EF2-FC47-0A7B2CE9E47F}" dt="2026-07-01T12:13:20.559" v="102" actId="1076"/>
        <pc:sldMkLst>
          <pc:docMk/>
          <pc:sldMk cId="1733160931" sldId="310"/>
        </pc:sldMkLst>
        <pc:spChg chg="mod">
          <ac:chgData name="Kim Ferguson" userId="S::kim.ferguson@fairlands.herts.sch.uk::d1595470-b334-4fc9-afe8-1c06b120c02c" providerId="AD" clId="Web-{B0396ECD-B0B6-1EF2-FC47-0A7B2CE9E47F}" dt="2026-07-01T12:12:48.870" v="101" actId="20577"/>
          <ac:spMkLst>
            <pc:docMk/>
            <pc:sldMk cId="1733160931" sldId="310"/>
            <ac:spMk id="7" creationId="{00000000-0000-0000-0000-000000000000}"/>
          </ac:spMkLst>
        </pc:spChg>
        <pc:picChg chg="add mod">
          <ac:chgData name="Kim Ferguson" userId="S::kim.ferguson@fairlands.herts.sch.uk::d1595470-b334-4fc9-afe8-1c06b120c02c" providerId="AD" clId="Web-{B0396ECD-B0B6-1EF2-FC47-0A7B2CE9E47F}" dt="2026-07-01T12:12:46.151" v="100" actId="1076"/>
          <ac:picMkLst>
            <pc:docMk/>
            <pc:sldMk cId="1733160931" sldId="310"/>
            <ac:picMk id="3" creationId="{32ADE4F7-9121-3542-697D-04B611233954}"/>
          </ac:picMkLst>
        </pc:picChg>
        <pc:picChg chg="mod">
          <ac:chgData name="Kim Ferguson" userId="S::kim.ferguson@fairlands.herts.sch.uk::d1595470-b334-4fc9-afe8-1c06b120c02c" providerId="AD" clId="Web-{B0396ECD-B0B6-1EF2-FC47-0A7B2CE9E47F}" dt="2026-07-01T12:13:20.559" v="102" actId="1076"/>
          <ac:picMkLst>
            <pc:docMk/>
            <pc:sldMk cId="1733160931" sldId="310"/>
            <ac:picMk id="4" creationId="{DAB0917D-5B29-D802-AF3A-2965AC88433B}"/>
          </ac:picMkLst>
        </pc:picChg>
        <pc:picChg chg="add mod">
          <ac:chgData name="Kim Ferguson" userId="S::kim.ferguson@fairlands.herts.sch.uk::d1595470-b334-4fc9-afe8-1c06b120c02c" providerId="AD" clId="Web-{B0396ECD-B0B6-1EF2-FC47-0A7B2CE9E47F}" dt="2026-07-01T12:12:44.526" v="99" actId="1076"/>
          <ac:picMkLst>
            <pc:docMk/>
            <pc:sldMk cId="1733160931" sldId="310"/>
            <ac:picMk id="8" creationId="{317F33F6-C221-EE03-B127-0F26C439B775}"/>
          </ac:picMkLst>
        </pc:picChg>
      </pc:sldChg>
      <pc:sldChg chg="delSp modSp">
        <pc:chgData name="Kim Ferguson" userId="S::kim.ferguson@fairlands.herts.sch.uk::d1595470-b334-4fc9-afe8-1c06b120c02c" providerId="AD" clId="Web-{B0396ECD-B0B6-1EF2-FC47-0A7B2CE9E47F}" dt="2026-07-01T12:18:31.853" v="110" actId="20577"/>
        <pc:sldMkLst>
          <pc:docMk/>
          <pc:sldMk cId="2469082801" sldId="328"/>
        </pc:sldMkLst>
        <pc:spChg chg="mod">
          <ac:chgData name="Kim Ferguson" userId="S::kim.ferguson@fairlands.herts.sch.uk::d1595470-b334-4fc9-afe8-1c06b120c02c" providerId="AD" clId="Web-{B0396ECD-B0B6-1EF2-FC47-0A7B2CE9E47F}" dt="2026-07-01T12:18:31.853" v="110" actId="20577"/>
          <ac:spMkLst>
            <pc:docMk/>
            <pc:sldMk cId="2469082801" sldId="328"/>
            <ac:spMk id="7" creationId="{00000000-0000-0000-0000-000000000000}"/>
          </ac:spMkLst>
        </pc:spChg>
      </pc:sldChg>
      <pc:sldChg chg="modSp">
        <pc:chgData name="Kim Ferguson" userId="S::kim.ferguson@fairlands.herts.sch.uk::d1595470-b334-4fc9-afe8-1c06b120c02c" providerId="AD" clId="Web-{B0396ECD-B0B6-1EF2-FC47-0A7B2CE9E47F}" dt="2026-07-01T12:24:07.163" v="147" actId="20577"/>
        <pc:sldMkLst>
          <pc:docMk/>
          <pc:sldMk cId="2149188118" sldId="351"/>
        </pc:sldMkLst>
        <pc:graphicFrameChg chg="modGraphic">
          <ac:chgData name="Kim Ferguson" userId="S::kim.ferguson@fairlands.herts.sch.uk::d1595470-b334-4fc9-afe8-1c06b120c02c" providerId="AD" clId="Web-{B0396ECD-B0B6-1EF2-FC47-0A7B2CE9E47F}" dt="2026-07-01T12:24:07.163" v="147" actId="20577"/>
          <ac:graphicFrameMkLst>
            <pc:docMk/>
            <pc:sldMk cId="2149188118" sldId="351"/>
            <ac:graphicFrameMk id="4" creationId="{313352E5-2907-4DB4-C865-5D6802438A44}"/>
          </ac:graphicFrameMkLst>
        </pc:graphicFrameChg>
      </pc:sldChg>
      <pc:sldChg chg="addSp delSp modSp">
        <pc:chgData name="Kim Ferguson" userId="S::kim.ferguson@fairlands.herts.sch.uk::d1595470-b334-4fc9-afe8-1c06b120c02c" providerId="AD" clId="Web-{B0396ECD-B0B6-1EF2-FC47-0A7B2CE9E47F}" dt="2026-07-01T12:22:15.815" v="126" actId="1076"/>
        <pc:sldMkLst>
          <pc:docMk/>
          <pc:sldMk cId="2318176977" sldId="356"/>
        </pc:sldMkLst>
        <pc:spChg chg="mod">
          <ac:chgData name="Kim Ferguson" userId="S::kim.ferguson@fairlands.herts.sch.uk::d1595470-b334-4fc9-afe8-1c06b120c02c" providerId="AD" clId="Web-{B0396ECD-B0B6-1EF2-FC47-0A7B2CE9E47F}" dt="2026-07-01T12:21:02.812" v="121" actId="20577"/>
          <ac:spMkLst>
            <pc:docMk/>
            <pc:sldMk cId="2318176977" sldId="356"/>
            <ac:spMk id="12" creationId="{4F810FB6-632E-9BCC-F0CA-E0325073D203}"/>
          </ac:spMkLst>
        </pc:spChg>
        <pc:picChg chg="add mod">
          <ac:chgData name="Kim Ferguson" userId="S::kim.ferguson@fairlands.herts.sch.uk::d1595470-b334-4fc9-afe8-1c06b120c02c" providerId="AD" clId="Web-{B0396ECD-B0B6-1EF2-FC47-0A7B2CE9E47F}" dt="2026-07-01T12:22:15.815" v="126" actId="1076"/>
          <ac:picMkLst>
            <pc:docMk/>
            <pc:sldMk cId="2318176977" sldId="356"/>
            <ac:picMk id="3" creationId="{250247CF-1348-D080-394F-E7D713497D8E}"/>
          </ac:picMkLst>
        </pc:picChg>
      </pc:sldChg>
      <pc:sldChg chg="modSp">
        <pc:chgData name="Kim Ferguson" userId="S::kim.ferguson@fairlands.herts.sch.uk::d1595470-b334-4fc9-afe8-1c06b120c02c" providerId="AD" clId="Web-{B0396ECD-B0B6-1EF2-FC47-0A7B2CE9E47F}" dt="2026-07-01T12:20:42.468" v="113" actId="14100"/>
        <pc:sldMkLst>
          <pc:docMk/>
          <pc:sldMk cId="3309482885" sldId="383"/>
        </pc:sldMkLst>
        <pc:picChg chg="mod">
          <ac:chgData name="Kim Ferguson" userId="S::kim.ferguson@fairlands.herts.sch.uk::d1595470-b334-4fc9-afe8-1c06b120c02c" providerId="AD" clId="Web-{B0396ECD-B0B6-1EF2-FC47-0A7B2CE9E47F}" dt="2026-07-01T12:20:42.468" v="113" actId="14100"/>
          <ac:picMkLst>
            <pc:docMk/>
            <pc:sldMk cId="3309482885" sldId="383"/>
            <ac:picMk id="5" creationId="{98F3A607-51B9-4BED-0791-3E3FD0E727CC}"/>
          </ac:picMkLst>
        </pc:picChg>
      </pc:sldChg>
      <pc:sldChg chg="addSp delSp modSp">
        <pc:chgData name="Kim Ferguson" userId="S::kim.ferguson@fairlands.herts.sch.uk::d1595470-b334-4fc9-afe8-1c06b120c02c" providerId="AD" clId="Web-{B0396ECD-B0B6-1EF2-FC47-0A7B2CE9E47F}" dt="2026-07-01T12:11:24.679" v="95" actId="20577"/>
        <pc:sldMkLst>
          <pc:docMk/>
          <pc:sldMk cId="191623389" sldId="393"/>
        </pc:sldMkLst>
        <pc:spChg chg="add mod">
          <ac:chgData name="Kim Ferguson" userId="S::kim.ferguson@fairlands.herts.sch.uk::d1595470-b334-4fc9-afe8-1c06b120c02c" providerId="AD" clId="Web-{B0396ECD-B0B6-1EF2-FC47-0A7B2CE9E47F}" dt="2026-07-01T12:06:12.042" v="77" actId="20577"/>
          <ac:spMkLst>
            <pc:docMk/>
            <pc:sldMk cId="191623389" sldId="393"/>
            <ac:spMk id="3" creationId="{5B68ACB3-1CD6-C997-A4EA-6FD29AEB6CCA}"/>
          </ac:spMkLst>
        </pc:spChg>
        <pc:spChg chg="mod">
          <ac:chgData name="Kim Ferguson" userId="S::kim.ferguson@fairlands.herts.sch.uk::d1595470-b334-4fc9-afe8-1c06b120c02c" providerId="AD" clId="Web-{B0396ECD-B0B6-1EF2-FC47-0A7B2CE9E47F}" dt="2026-07-01T12:05:26.321" v="60" actId="20577"/>
          <ac:spMkLst>
            <pc:docMk/>
            <pc:sldMk cId="191623389" sldId="393"/>
            <ac:spMk id="15" creationId="{32B80340-15AC-F187-E87D-B6D54D3DE0E8}"/>
          </ac:spMkLst>
        </pc:spChg>
        <pc:spChg chg="mod">
          <ac:chgData name="Kim Ferguson" userId="S::kim.ferguson@fairlands.herts.sch.uk::d1595470-b334-4fc9-afe8-1c06b120c02c" providerId="AD" clId="Web-{B0396ECD-B0B6-1EF2-FC47-0A7B2CE9E47F}" dt="2026-07-01T12:05:17.196" v="56" actId="20577"/>
          <ac:spMkLst>
            <pc:docMk/>
            <pc:sldMk cId="191623389" sldId="393"/>
            <ac:spMk id="17" creationId="{01A2EDF3-3ABA-7615-A524-26E43B0C970B}"/>
          </ac:spMkLst>
        </pc:spChg>
        <pc:spChg chg="add mod">
          <ac:chgData name="Kim Ferguson" userId="S::kim.ferguson@fairlands.herts.sch.uk::d1595470-b334-4fc9-afe8-1c06b120c02c" providerId="AD" clId="Web-{B0396ECD-B0B6-1EF2-FC47-0A7B2CE9E47F}" dt="2026-07-01T12:11:24.679" v="95" actId="20577"/>
          <ac:spMkLst>
            <pc:docMk/>
            <pc:sldMk cId="191623389" sldId="393"/>
            <ac:spMk id="20" creationId="{839C1DEF-E684-06E7-DCA7-5D131CAC46D1}"/>
          </ac:spMkLst>
        </pc:spChg>
        <pc:picChg chg="add mod">
          <ac:chgData name="Kim Ferguson" userId="S::kim.ferguson@fairlands.herts.sch.uk::d1595470-b334-4fc9-afe8-1c06b120c02c" providerId="AD" clId="Web-{B0396ECD-B0B6-1EF2-FC47-0A7B2CE9E47F}" dt="2026-07-01T12:08:00.546" v="80" actId="14100"/>
          <ac:picMkLst>
            <pc:docMk/>
            <pc:sldMk cId="191623389" sldId="393"/>
            <ac:picMk id="4" creationId="{A558C307-F1EF-812D-C7C9-429BC439D7B7}"/>
          </ac:picMkLst>
        </pc:picChg>
        <pc:picChg chg="add mod">
          <ac:chgData name="Kim Ferguson" userId="S::kim.ferguson@fairlands.herts.sch.uk::d1595470-b334-4fc9-afe8-1c06b120c02c" providerId="AD" clId="Web-{B0396ECD-B0B6-1EF2-FC47-0A7B2CE9E47F}" dt="2026-07-01T12:08:31.657" v="83" actId="14100"/>
          <ac:picMkLst>
            <pc:docMk/>
            <pc:sldMk cId="191623389" sldId="393"/>
            <ac:picMk id="5" creationId="{89293C05-1C43-3C18-A535-6B20F50D0A58}"/>
          </ac:picMkLst>
        </pc:picChg>
        <pc:picChg chg="add mod">
          <ac:chgData name="Kim Ferguson" userId="S::kim.ferguson@fairlands.herts.sch.uk::d1595470-b334-4fc9-afe8-1c06b120c02c" providerId="AD" clId="Web-{B0396ECD-B0B6-1EF2-FC47-0A7B2CE9E47F}" dt="2026-07-01T12:09:24.784" v="87" actId="1076"/>
          <ac:picMkLst>
            <pc:docMk/>
            <pc:sldMk cId="191623389" sldId="393"/>
            <ac:picMk id="6" creationId="{52638AFC-5630-E3B2-BFC6-BF00FC5AAD9B}"/>
          </ac:picMkLst>
        </pc:picChg>
        <pc:picChg chg="add mod">
          <ac:chgData name="Kim Ferguson" userId="S::kim.ferguson@fairlands.herts.sch.uk::d1595470-b334-4fc9-afe8-1c06b120c02c" providerId="AD" clId="Web-{B0396ECD-B0B6-1EF2-FC47-0A7B2CE9E47F}" dt="2026-07-01T12:11:07.694" v="90" actId="14100"/>
          <ac:picMkLst>
            <pc:docMk/>
            <pc:sldMk cId="191623389" sldId="393"/>
            <ac:picMk id="16" creationId="{8D5D3D10-3340-54ED-133E-280C30054EA4}"/>
          </ac:picMkLst>
        </pc:picChg>
      </pc:sldChg>
    </pc:docChg>
  </pc:docChgLst>
  <pc:docChgLst>
    <pc:chgData name="Kim Ferguson" userId="S::kim.ferguson@fairlands.herts.sch.uk::d1595470-b334-4fc9-afe8-1c06b120c02c" providerId="AD" clId="Web-{9D42C4B6-BCAD-49EE-DF91-2874B3C9E3F1}"/>
    <pc:docChg chg="addSld modSld">
      <pc:chgData name="Kim Ferguson" userId="S::kim.ferguson@fairlands.herts.sch.uk::d1595470-b334-4fc9-afe8-1c06b120c02c" providerId="AD" clId="Web-{9D42C4B6-BCAD-49EE-DF91-2874B3C9E3F1}" dt="2026-07-05T08:48:42.213" v="7" actId="1076"/>
      <pc:docMkLst>
        <pc:docMk/>
      </pc:docMkLst>
      <pc:sldChg chg="addSp delSp modSp new">
        <pc:chgData name="Kim Ferguson" userId="S::kim.ferguson@fairlands.herts.sch.uk::d1595470-b334-4fc9-afe8-1c06b120c02c" providerId="AD" clId="Web-{9D42C4B6-BCAD-49EE-DF91-2874B3C9E3F1}" dt="2026-07-05T08:48:42.213" v="7" actId="1076"/>
        <pc:sldMkLst>
          <pc:docMk/>
          <pc:sldMk cId="1411784132" sldId="403"/>
        </pc:sldMkLst>
        <pc:spChg chg="mod">
          <ac:chgData name="Kim Ferguson" userId="S::kim.ferguson@fairlands.herts.sch.uk::d1595470-b334-4fc9-afe8-1c06b120c02c" providerId="AD" clId="Web-{9D42C4B6-BCAD-49EE-DF91-2874B3C9E3F1}" dt="2026-07-05T08:48:32.650" v="4" actId="20577"/>
          <ac:spMkLst>
            <pc:docMk/>
            <pc:sldMk cId="1411784132" sldId="403"/>
            <ac:spMk id="2" creationId="{E0C828B0-DE00-03D4-6942-6D472665295E}"/>
          </ac:spMkLst>
        </pc:spChg>
        <pc:picChg chg="add mod ord modCrop">
          <ac:chgData name="Kim Ferguson" userId="S::kim.ferguson@fairlands.herts.sch.uk::d1595470-b334-4fc9-afe8-1c06b120c02c" providerId="AD" clId="Web-{9D42C4B6-BCAD-49EE-DF91-2874B3C9E3F1}" dt="2026-07-05T08:48:42.213" v="7" actId="1076"/>
          <ac:picMkLst>
            <pc:docMk/>
            <pc:sldMk cId="1411784132" sldId="403"/>
            <ac:picMk id="4" creationId="{7DC84FCE-0F0C-182D-1C34-BA3AD64767A8}"/>
          </ac:picMkLst>
        </pc:picChg>
      </pc:sldChg>
    </pc:docChg>
  </pc:docChgLst>
  <pc:docChgLst>
    <pc:chgData name="Kim Ferguson" userId="S::kim.ferguson@fairlands.herts.sch.uk::d1595470-b334-4fc9-afe8-1c06b120c02c" providerId="AD" clId="Web-{845C44DC-3280-3668-A01C-6511BE2A591F}"/>
    <pc:docChg chg="modSld">
      <pc:chgData name="Kim Ferguson" userId="S::kim.ferguson@fairlands.herts.sch.uk::d1595470-b334-4fc9-afe8-1c06b120c02c" providerId="AD" clId="Web-{845C44DC-3280-3668-A01C-6511BE2A591F}" dt="2026-07-05T08:50:41.319" v="23" actId="14100"/>
      <pc:docMkLst>
        <pc:docMk/>
      </pc:docMkLst>
      <pc:sldChg chg="delSp modSp">
        <pc:chgData name="Kim Ferguson" userId="S::kim.ferguson@fairlands.herts.sch.uk::d1595470-b334-4fc9-afe8-1c06b120c02c" providerId="AD" clId="Web-{845C44DC-3280-3668-A01C-6511BE2A591F}" dt="2026-07-05T08:50:41.319" v="23" actId="14100"/>
        <pc:sldMkLst>
          <pc:docMk/>
          <pc:sldMk cId="2318176977" sldId="356"/>
        </pc:sldMkLst>
        <pc:picChg chg="mod">
          <ac:chgData name="Kim Ferguson" userId="S::kim.ferguson@fairlands.herts.sch.uk::d1595470-b334-4fc9-afe8-1c06b120c02c" providerId="AD" clId="Web-{845C44DC-3280-3668-A01C-6511BE2A591F}" dt="2026-07-05T08:50:41.319" v="23" actId="14100"/>
          <ac:picMkLst>
            <pc:docMk/>
            <pc:sldMk cId="2318176977" sldId="356"/>
            <ac:picMk id="4" creationId="{8A294709-3D61-8650-DB3F-73A83F066D2A}"/>
          </ac:picMkLst>
        </pc:picChg>
      </pc:sldChg>
    </pc:docChg>
  </pc:docChgLst>
  <pc:docChgLst>
    <pc:chgData name="Kim Ferguson" userId="S::kim.ferguson@fairlands.herts.sch.uk::d1595470-b334-4fc9-afe8-1c06b120c02c" providerId="AD" clId="Web-{16D39617-E2A2-E0BC-3C54-E4618D74A471}"/>
    <pc:docChg chg="addSld delSld sldOrd">
      <pc:chgData name="Kim Ferguson" userId="S::kim.ferguson@fairlands.herts.sch.uk::d1595470-b334-4fc9-afe8-1c06b120c02c" providerId="AD" clId="Web-{16D39617-E2A2-E0BC-3C54-E4618D74A471}" dt="2026-07-14T14:10:25.233" v="6"/>
      <pc:docMkLst>
        <pc:docMk/>
      </pc:docMkLst>
      <pc:sldChg chg="del">
        <pc:chgData name="Kim Ferguson" userId="S::kim.ferguson@fairlands.herts.sch.uk::d1595470-b334-4fc9-afe8-1c06b120c02c" providerId="AD" clId="Web-{16D39617-E2A2-E0BC-3C54-E4618D74A471}" dt="2026-07-14T14:10:25.233" v="6"/>
        <pc:sldMkLst>
          <pc:docMk/>
          <pc:sldMk cId="2991929802" sldId="359"/>
        </pc:sldMkLst>
      </pc:sldChg>
      <pc:sldChg chg="add ord">
        <pc:chgData name="Kim Ferguson" userId="S::kim.ferguson@fairlands.herts.sch.uk::d1595470-b334-4fc9-afe8-1c06b120c02c" providerId="AD" clId="Web-{16D39617-E2A2-E0BC-3C54-E4618D74A471}" dt="2026-07-14T14:09:47.841" v="5"/>
        <pc:sldMkLst>
          <pc:docMk/>
          <pc:sldMk cId="2341400608" sldId="404"/>
        </pc:sldMkLst>
      </pc:sldChg>
      <pc:sldChg chg="add ord">
        <pc:chgData name="Kim Ferguson" userId="S::kim.ferguson@fairlands.herts.sch.uk::d1595470-b334-4fc9-afe8-1c06b120c02c" providerId="AD" clId="Web-{16D39617-E2A2-E0BC-3C54-E4618D74A471}" dt="2026-07-14T14:09:47.841" v="4"/>
        <pc:sldMkLst>
          <pc:docMk/>
          <pc:sldMk cId="2795581417" sldId="405"/>
        </pc:sldMkLst>
      </pc:sldChg>
      <pc:sldChg chg="add ord">
        <pc:chgData name="Kim Ferguson" userId="S::kim.ferguson@fairlands.herts.sch.uk::d1595470-b334-4fc9-afe8-1c06b120c02c" providerId="AD" clId="Web-{16D39617-E2A2-E0BC-3C54-E4618D74A471}" dt="2026-07-14T14:09:47.841" v="3"/>
        <pc:sldMkLst>
          <pc:docMk/>
          <pc:sldMk cId="66446797" sldId="406"/>
        </pc:sldMkLst>
      </pc:sldChg>
    </pc:docChg>
  </pc:docChgLst>
  <pc:docChgLst>
    <pc:chgData name="Kim Ferguson" userId="S::kim.ferguson@fairlands.herts.sch.uk::d1595470-b334-4fc9-afe8-1c06b120c02c" providerId="AD" clId="Web-{F9D4D9AF-84B4-F374-254F-C3D3E5E17F38}"/>
    <pc:docChg chg="delSld sldOrd">
      <pc:chgData name="Kim Ferguson" userId="S::kim.ferguson@fairlands.herts.sch.uk::d1595470-b334-4fc9-afe8-1c06b120c02c" providerId="AD" clId="Web-{F9D4D9AF-84B4-F374-254F-C3D3E5E17F38}" dt="2026-07-14T14:18:18.138" v="2"/>
      <pc:docMkLst>
        <pc:docMk/>
      </pc:docMkLst>
      <pc:sldChg chg="ord">
        <pc:chgData name="Kim Ferguson" userId="S::kim.ferguson@fairlands.herts.sch.uk::d1595470-b334-4fc9-afe8-1c06b120c02c" providerId="AD" clId="Web-{F9D4D9AF-84B4-F374-254F-C3D3E5E17F38}" dt="2026-07-14T14:18:18.138" v="2"/>
        <pc:sldMkLst>
          <pc:docMk/>
          <pc:sldMk cId="1511302155" sldId="337"/>
        </pc:sldMkLst>
      </pc:sldChg>
      <pc:sldChg chg="del">
        <pc:chgData name="Kim Ferguson" userId="S::kim.ferguson@fairlands.herts.sch.uk::d1595470-b334-4fc9-afe8-1c06b120c02c" providerId="AD" clId="Web-{F9D4D9AF-84B4-F374-254F-C3D3E5E17F38}" dt="2026-07-14T14:18:05.700" v="0"/>
        <pc:sldMkLst>
          <pc:docMk/>
          <pc:sldMk cId="65425323" sldId="344"/>
        </pc:sldMkLst>
      </pc:sldChg>
      <pc:sldChg chg="del">
        <pc:chgData name="Kim Ferguson" userId="S::kim.ferguson@fairlands.herts.sch.uk::d1595470-b334-4fc9-afe8-1c06b120c02c" providerId="AD" clId="Web-{F9D4D9AF-84B4-F374-254F-C3D3E5E17F38}" dt="2026-07-14T14:18:15.622" v="1"/>
        <pc:sldMkLst>
          <pc:docMk/>
          <pc:sldMk cId="2795581417" sldId="405"/>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image" Target="../media/image4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image" Target="../media/image4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306456-C23E-45AF-AFF6-168963B8A182}"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5E02CE12-8A07-407E-9D31-D77C5BBD6269}">
      <dgm:prSet custT="1"/>
      <dgm:spPr/>
      <dgm:t>
        <a:bodyPr/>
        <a:lstStyle/>
        <a:p>
          <a:r>
            <a:rPr lang="en-GB" sz="2000" dirty="0"/>
            <a:t>Guided reading</a:t>
          </a:r>
          <a:endParaRPr lang="en-US" sz="2000" dirty="0"/>
        </a:p>
      </dgm:t>
    </dgm:pt>
    <dgm:pt modelId="{9E0F6E5E-C573-4373-9242-A196EE340D04}" type="parTrans" cxnId="{C3B632D0-98F6-47ED-9435-CE5A081658D2}">
      <dgm:prSet/>
      <dgm:spPr/>
      <dgm:t>
        <a:bodyPr/>
        <a:lstStyle/>
        <a:p>
          <a:endParaRPr lang="en-US"/>
        </a:p>
      </dgm:t>
    </dgm:pt>
    <dgm:pt modelId="{BD288023-072D-4095-81A3-AEFE50D6FD25}" type="sibTrans" cxnId="{C3B632D0-98F6-47ED-9435-CE5A081658D2}">
      <dgm:prSet/>
      <dgm:spPr/>
      <dgm:t>
        <a:bodyPr/>
        <a:lstStyle/>
        <a:p>
          <a:endParaRPr lang="en-US"/>
        </a:p>
      </dgm:t>
    </dgm:pt>
    <dgm:pt modelId="{86EE537A-FCD6-4800-ABE3-C7B8096803A0}">
      <dgm:prSet custT="1"/>
      <dgm:spPr/>
      <dgm:t>
        <a:bodyPr/>
        <a:lstStyle/>
        <a:p>
          <a:r>
            <a:rPr lang="en-US" sz="2000" dirty="0"/>
            <a:t>Extended Writing</a:t>
          </a:r>
        </a:p>
      </dgm:t>
    </dgm:pt>
    <dgm:pt modelId="{5C52F58B-6A3C-43D0-BBFC-D0D70128A88F}" type="parTrans" cxnId="{5A4C7C90-A175-41B4-B5D6-3F0D6E423612}">
      <dgm:prSet/>
      <dgm:spPr/>
      <dgm:t>
        <a:bodyPr/>
        <a:lstStyle/>
        <a:p>
          <a:endParaRPr lang="en-US"/>
        </a:p>
      </dgm:t>
    </dgm:pt>
    <dgm:pt modelId="{08C6B15E-D57E-4828-8D1C-B9A48D3615F8}" type="sibTrans" cxnId="{5A4C7C90-A175-41B4-B5D6-3F0D6E423612}">
      <dgm:prSet/>
      <dgm:spPr/>
      <dgm:t>
        <a:bodyPr/>
        <a:lstStyle/>
        <a:p>
          <a:endParaRPr lang="en-US"/>
        </a:p>
      </dgm:t>
    </dgm:pt>
    <dgm:pt modelId="{23CACCF8-BC85-42F6-B700-CC1A7BE0ED93}">
      <dgm:prSet custT="1"/>
      <dgm:spPr/>
      <dgm:t>
        <a:bodyPr/>
        <a:lstStyle/>
        <a:p>
          <a:r>
            <a:rPr lang="en-GB" sz="2000" dirty="0"/>
            <a:t>Spelling</a:t>
          </a:r>
          <a:endParaRPr lang="en-US" sz="2000" dirty="0"/>
        </a:p>
      </dgm:t>
    </dgm:pt>
    <dgm:pt modelId="{E343738E-76A8-469E-8E49-C693E8DF5EFE}" type="parTrans" cxnId="{C69542D8-C72A-46C0-9727-019306CC032A}">
      <dgm:prSet/>
      <dgm:spPr/>
      <dgm:t>
        <a:bodyPr/>
        <a:lstStyle/>
        <a:p>
          <a:endParaRPr lang="en-US"/>
        </a:p>
      </dgm:t>
    </dgm:pt>
    <dgm:pt modelId="{ED8B5990-0F69-4A42-91EF-91DBA142D9C2}" type="sibTrans" cxnId="{C69542D8-C72A-46C0-9727-019306CC032A}">
      <dgm:prSet/>
      <dgm:spPr/>
      <dgm:t>
        <a:bodyPr/>
        <a:lstStyle/>
        <a:p>
          <a:endParaRPr lang="en-US"/>
        </a:p>
      </dgm:t>
    </dgm:pt>
    <dgm:pt modelId="{A70CE20C-F3A2-4913-9628-CC7417E6F95E}">
      <dgm:prSet custT="1"/>
      <dgm:spPr/>
      <dgm:t>
        <a:bodyPr/>
        <a:lstStyle/>
        <a:p>
          <a:r>
            <a:rPr lang="en-GB" sz="2000" dirty="0"/>
            <a:t>Handwriting</a:t>
          </a:r>
          <a:endParaRPr lang="en-US" sz="2000" dirty="0"/>
        </a:p>
      </dgm:t>
    </dgm:pt>
    <dgm:pt modelId="{CA55BF24-6727-42B2-9B76-E92C5E63EEA1}" type="parTrans" cxnId="{116186D7-3076-4E6E-8CC9-A2A2931CC39D}">
      <dgm:prSet/>
      <dgm:spPr/>
      <dgm:t>
        <a:bodyPr/>
        <a:lstStyle/>
        <a:p>
          <a:endParaRPr lang="en-US"/>
        </a:p>
      </dgm:t>
    </dgm:pt>
    <dgm:pt modelId="{01C92251-DC94-40B5-87DB-07C09A7499A4}" type="sibTrans" cxnId="{116186D7-3076-4E6E-8CC9-A2A2931CC39D}">
      <dgm:prSet/>
      <dgm:spPr/>
      <dgm:t>
        <a:bodyPr/>
        <a:lstStyle/>
        <a:p>
          <a:endParaRPr lang="en-US"/>
        </a:p>
      </dgm:t>
    </dgm:pt>
    <dgm:pt modelId="{FD55A111-5976-4221-91C7-0517D7430222}">
      <dgm:prSet custT="1"/>
      <dgm:spPr/>
      <dgm:t>
        <a:bodyPr/>
        <a:lstStyle/>
        <a:p>
          <a:pPr rtl="0"/>
          <a:r>
            <a:rPr lang="en-GB" sz="2000" dirty="0">
              <a:latin typeface="Corbel" panose="020B0503020204020204"/>
            </a:rPr>
            <a:t>Maths</a:t>
          </a:r>
          <a:endParaRPr lang="en-US" sz="2000" dirty="0"/>
        </a:p>
      </dgm:t>
    </dgm:pt>
    <dgm:pt modelId="{25282394-4EC7-4A40-B344-F5BB4648E6E2}" type="parTrans" cxnId="{48DDE0E8-FFA4-42B2-AB9A-586B91B8A51E}">
      <dgm:prSet/>
      <dgm:spPr/>
      <dgm:t>
        <a:bodyPr/>
        <a:lstStyle/>
        <a:p>
          <a:endParaRPr lang="en-US"/>
        </a:p>
      </dgm:t>
    </dgm:pt>
    <dgm:pt modelId="{B7E82FD5-5A18-4F34-99A9-B96A94A112AC}" type="sibTrans" cxnId="{48DDE0E8-FFA4-42B2-AB9A-586B91B8A51E}">
      <dgm:prSet/>
      <dgm:spPr/>
      <dgm:t>
        <a:bodyPr/>
        <a:lstStyle/>
        <a:p>
          <a:endParaRPr lang="en-US"/>
        </a:p>
      </dgm:t>
    </dgm:pt>
    <dgm:pt modelId="{1779B52F-0D84-4B64-8E1B-A53AF86E262F}">
      <dgm:prSet phldr="0" custT="1"/>
      <dgm:spPr/>
      <dgm:t>
        <a:bodyPr/>
        <a:lstStyle/>
        <a:p>
          <a:pPr rtl="0"/>
          <a:r>
            <a:rPr lang="en-GB" sz="2000" dirty="0">
              <a:latin typeface="Arial"/>
            </a:rPr>
            <a:t>Maths fluency</a:t>
          </a:r>
          <a:endParaRPr lang="en-GB" sz="2000" dirty="0">
            <a:latin typeface="Corbel" panose="020B0503020204020204"/>
          </a:endParaRPr>
        </a:p>
      </dgm:t>
    </dgm:pt>
    <dgm:pt modelId="{6C3CFE6F-9FAE-458C-A4AB-7FF89A9FCF61}" type="parTrans" cxnId="{466900BC-F8E4-43BE-BD9E-97EAFDF16FDE}">
      <dgm:prSet/>
      <dgm:spPr/>
      <dgm:t>
        <a:bodyPr/>
        <a:lstStyle/>
        <a:p>
          <a:endParaRPr lang="en-US"/>
        </a:p>
      </dgm:t>
    </dgm:pt>
    <dgm:pt modelId="{C1BD2187-A4D3-41AD-815A-C6BBE00E2F92}" type="sibTrans" cxnId="{466900BC-F8E4-43BE-BD9E-97EAFDF16FDE}">
      <dgm:prSet/>
      <dgm:spPr/>
      <dgm:t>
        <a:bodyPr/>
        <a:lstStyle/>
        <a:p>
          <a:endParaRPr lang="en-US"/>
        </a:p>
      </dgm:t>
    </dgm:pt>
    <dgm:pt modelId="{11498D6A-5D8B-4EBE-908D-B7F06E75D81F}">
      <dgm:prSet custT="1"/>
      <dgm:spPr/>
      <dgm:t>
        <a:bodyPr/>
        <a:lstStyle/>
        <a:p>
          <a:r>
            <a:rPr lang="en-GB" sz="2000" dirty="0"/>
            <a:t>RSHE</a:t>
          </a:r>
          <a:endParaRPr lang="en-US" sz="2000" dirty="0"/>
        </a:p>
      </dgm:t>
    </dgm:pt>
    <dgm:pt modelId="{0C633321-57FF-4E6E-B874-146B03DAA6C4}" type="parTrans" cxnId="{70422735-45F2-4AB6-A2D4-7CE20EE5B710}">
      <dgm:prSet/>
      <dgm:spPr/>
      <dgm:t>
        <a:bodyPr/>
        <a:lstStyle/>
        <a:p>
          <a:endParaRPr lang="en-US"/>
        </a:p>
      </dgm:t>
    </dgm:pt>
    <dgm:pt modelId="{ECBD4359-9D71-4D34-BBF5-7E3A20A8586C}" type="sibTrans" cxnId="{70422735-45F2-4AB6-A2D4-7CE20EE5B710}">
      <dgm:prSet/>
      <dgm:spPr/>
      <dgm:t>
        <a:bodyPr/>
        <a:lstStyle/>
        <a:p>
          <a:endParaRPr lang="en-US"/>
        </a:p>
      </dgm:t>
    </dgm:pt>
    <dgm:pt modelId="{9B85EBEF-B7D3-4F49-8257-A787923502FD}">
      <dgm:prSet custT="1"/>
      <dgm:spPr/>
      <dgm:t>
        <a:bodyPr/>
        <a:lstStyle/>
        <a:p>
          <a:r>
            <a:rPr lang="en-GB" sz="2000" dirty="0"/>
            <a:t>MFL</a:t>
          </a:r>
          <a:endParaRPr lang="en-US" sz="2000" dirty="0"/>
        </a:p>
      </dgm:t>
    </dgm:pt>
    <dgm:pt modelId="{F75F7959-36CF-4FEB-8B53-4774DDC5CCF6}" type="parTrans" cxnId="{F4D4CF52-588F-466F-BC7E-2F1508B548E7}">
      <dgm:prSet/>
      <dgm:spPr/>
      <dgm:t>
        <a:bodyPr/>
        <a:lstStyle/>
        <a:p>
          <a:endParaRPr lang="en-US"/>
        </a:p>
      </dgm:t>
    </dgm:pt>
    <dgm:pt modelId="{203A882B-D763-4F0A-8B3B-D7C4950B1ABD}" type="sibTrans" cxnId="{F4D4CF52-588F-466F-BC7E-2F1508B548E7}">
      <dgm:prSet/>
      <dgm:spPr/>
      <dgm:t>
        <a:bodyPr/>
        <a:lstStyle/>
        <a:p>
          <a:endParaRPr lang="en-US"/>
        </a:p>
      </dgm:t>
    </dgm:pt>
    <dgm:pt modelId="{54ECB5FC-A047-47CA-B88D-91E34F0494A8}">
      <dgm:prSet custT="1"/>
      <dgm:spPr/>
      <dgm:t>
        <a:bodyPr/>
        <a:lstStyle/>
        <a:p>
          <a:r>
            <a:rPr lang="en-GB" sz="2000" dirty="0"/>
            <a:t>Science</a:t>
          </a:r>
          <a:endParaRPr lang="en-US" sz="2000" dirty="0"/>
        </a:p>
      </dgm:t>
    </dgm:pt>
    <dgm:pt modelId="{44012FED-2523-4BEB-8E35-FEE96029D4FC}" type="parTrans" cxnId="{416B35B3-4F64-4570-8CC2-99B2B5F111F1}">
      <dgm:prSet/>
      <dgm:spPr/>
      <dgm:t>
        <a:bodyPr/>
        <a:lstStyle/>
        <a:p>
          <a:endParaRPr lang="en-US"/>
        </a:p>
      </dgm:t>
    </dgm:pt>
    <dgm:pt modelId="{06FE6DCA-8F3A-4216-87CB-1537C8A7B751}" type="sibTrans" cxnId="{416B35B3-4F64-4570-8CC2-99B2B5F111F1}">
      <dgm:prSet/>
      <dgm:spPr/>
      <dgm:t>
        <a:bodyPr/>
        <a:lstStyle/>
        <a:p>
          <a:endParaRPr lang="en-US"/>
        </a:p>
      </dgm:t>
    </dgm:pt>
    <dgm:pt modelId="{1A6E9B86-A5F7-43AF-BC17-DC80D9DBAB52}">
      <dgm:prSet custT="1"/>
      <dgm:spPr/>
      <dgm:t>
        <a:bodyPr/>
        <a:lstStyle/>
        <a:p>
          <a:r>
            <a:rPr lang="en-GB" sz="2000" dirty="0"/>
            <a:t>RE</a:t>
          </a:r>
          <a:endParaRPr lang="en-US" sz="2000" dirty="0"/>
        </a:p>
      </dgm:t>
    </dgm:pt>
    <dgm:pt modelId="{71A185C6-4C5A-43BA-8C3D-D39949747CA7}" type="parTrans" cxnId="{D3F6FFAD-24B6-4037-AACA-2DADDC23B437}">
      <dgm:prSet/>
      <dgm:spPr/>
      <dgm:t>
        <a:bodyPr/>
        <a:lstStyle/>
        <a:p>
          <a:endParaRPr lang="en-US"/>
        </a:p>
      </dgm:t>
    </dgm:pt>
    <dgm:pt modelId="{33466319-E055-4BC7-AD0E-6F5C28D2A7EF}" type="sibTrans" cxnId="{D3F6FFAD-24B6-4037-AACA-2DADDC23B437}">
      <dgm:prSet/>
      <dgm:spPr/>
      <dgm:t>
        <a:bodyPr/>
        <a:lstStyle/>
        <a:p>
          <a:endParaRPr lang="en-US"/>
        </a:p>
      </dgm:t>
    </dgm:pt>
    <dgm:pt modelId="{D95D3810-5EB8-45A2-91C1-054E19EE9EE5}">
      <dgm:prSet custT="1"/>
      <dgm:spPr/>
      <dgm:t>
        <a:bodyPr/>
        <a:lstStyle/>
        <a:p>
          <a:r>
            <a:rPr lang="en-GB" sz="2000" dirty="0"/>
            <a:t>PE</a:t>
          </a:r>
          <a:endParaRPr lang="en-US" sz="2000" dirty="0"/>
        </a:p>
      </dgm:t>
    </dgm:pt>
    <dgm:pt modelId="{C8F26BF8-9B9C-4B35-8FE7-81BD2AD89E1C}" type="parTrans" cxnId="{372989EC-0D80-4AF5-9F16-9875D371F6D3}">
      <dgm:prSet/>
      <dgm:spPr/>
      <dgm:t>
        <a:bodyPr/>
        <a:lstStyle/>
        <a:p>
          <a:endParaRPr lang="en-US"/>
        </a:p>
      </dgm:t>
    </dgm:pt>
    <dgm:pt modelId="{86290BEA-F679-45FB-89F9-9BC9915C31D6}" type="sibTrans" cxnId="{372989EC-0D80-4AF5-9F16-9875D371F6D3}">
      <dgm:prSet/>
      <dgm:spPr/>
      <dgm:t>
        <a:bodyPr/>
        <a:lstStyle/>
        <a:p>
          <a:endParaRPr lang="en-US"/>
        </a:p>
      </dgm:t>
    </dgm:pt>
    <dgm:pt modelId="{FED1FC56-6C3B-4074-9F1D-C6338E17F52F}">
      <dgm:prSet custT="1"/>
      <dgm:spPr/>
      <dgm:t>
        <a:bodyPr/>
        <a:lstStyle/>
        <a:p>
          <a:r>
            <a:rPr lang="en-US" sz="2000" dirty="0"/>
            <a:t>Art/D&amp;T</a:t>
          </a:r>
        </a:p>
      </dgm:t>
    </dgm:pt>
    <dgm:pt modelId="{60B503AB-77F0-4D54-B5FF-6757D29C7D68}" type="parTrans" cxnId="{F07B31A6-D50C-457F-B9FC-66117651EA53}">
      <dgm:prSet/>
      <dgm:spPr/>
      <dgm:t>
        <a:bodyPr/>
        <a:lstStyle/>
        <a:p>
          <a:endParaRPr lang="en-GB"/>
        </a:p>
      </dgm:t>
    </dgm:pt>
    <dgm:pt modelId="{708A023E-6BB6-41A2-94BC-5809C246FAE3}" type="sibTrans" cxnId="{F07B31A6-D50C-457F-B9FC-66117651EA53}">
      <dgm:prSet/>
      <dgm:spPr/>
      <dgm:t>
        <a:bodyPr/>
        <a:lstStyle/>
        <a:p>
          <a:endParaRPr lang="en-GB"/>
        </a:p>
      </dgm:t>
    </dgm:pt>
    <dgm:pt modelId="{1FED25BD-730D-4D2F-98D9-18EABFB5CC8D}">
      <dgm:prSet custT="1"/>
      <dgm:spPr/>
      <dgm:t>
        <a:bodyPr/>
        <a:lstStyle/>
        <a:p>
          <a:r>
            <a:rPr lang="en-US" sz="1600" dirty="0"/>
            <a:t>Geography/History</a:t>
          </a:r>
        </a:p>
      </dgm:t>
    </dgm:pt>
    <dgm:pt modelId="{FF2CFD05-B8EC-458B-83E8-DEED616B0B9E}" type="parTrans" cxnId="{3FF05D63-43A9-4952-8EEE-3DA0AEEFA32E}">
      <dgm:prSet/>
      <dgm:spPr/>
      <dgm:t>
        <a:bodyPr/>
        <a:lstStyle/>
        <a:p>
          <a:endParaRPr lang="en-GB"/>
        </a:p>
      </dgm:t>
    </dgm:pt>
    <dgm:pt modelId="{72691352-1EE7-4E22-9734-5F1483C9C465}" type="sibTrans" cxnId="{3FF05D63-43A9-4952-8EEE-3DA0AEEFA32E}">
      <dgm:prSet/>
      <dgm:spPr/>
      <dgm:t>
        <a:bodyPr/>
        <a:lstStyle/>
        <a:p>
          <a:endParaRPr lang="en-GB"/>
        </a:p>
      </dgm:t>
    </dgm:pt>
    <dgm:pt modelId="{702F16D1-0E75-4C1E-90EC-98D400AA8DAB}">
      <dgm:prSet custT="1"/>
      <dgm:spPr/>
      <dgm:t>
        <a:bodyPr/>
        <a:lstStyle/>
        <a:p>
          <a:r>
            <a:rPr lang="en-US" sz="2000" dirty="0"/>
            <a:t>Music</a:t>
          </a:r>
        </a:p>
      </dgm:t>
    </dgm:pt>
    <dgm:pt modelId="{59F2257A-4D47-455D-9798-F47DDF8D1EAA}" type="parTrans" cxnId="{D3F4BEB3-4C9F-4A7E-8A14-1FF546983D24}">
      <dgm:prSet/>
      <dgm:spPr/>
      <dgm:t>
        <a:bodyPr/>
        <a:lstStyle/>
        <a:p>
          <a:endParaRPr lang="en-GB"/>
        </a:p>
      </dgm:t>
    </dgm:pt>
    <dgm:pt modelId="{2906525B-E8D7-488E-9069-0A03FC56FF74}" type="sibTrans" cxnId="{D3F4BEB3-4C9F-4A7E-8A14-1FF546983D24}">
      <dgm:prSet/>
      <dgm:spPr/>
      <dgm:t>
        <a:bodyPr/>
        <a:lstStyle/>
        <a:p>
          <a:endParaRPr lang="en-GB"/>
        </a:p>
      </dgm:t>
    </dgm:pt>
    <dgm:pt modelId="{427F851A-A7CC-4E88-9291-B8F715FF2331}">
      <dgm:prSet phldrT="[Text]" phldr="0"/>
      <dgm:spPr/>
      <dgm:t>
        <a:bodyPr/>
        <a:lstStyle/>
        <a:p>
          <a:r>
            <a:rPr lang="en-GB" sz="2000" dirty="0">
              <a:latin typeface="Arial"/>
            </a:rPr>
            <a:t> </a:t>
          </a:r>
          <a:r>
            <a:rPr lang="en-GB" sz="2000" dirty="0"/>
            <a:t>Computing</a:t>
          </a:r>
          <a:endParaRPr lang="en-GB" dirty="0"/>
        </a:p>
      </dgm:t>
    </dgm:pt>
    <dgm:pt modelId="{F9AC0CC4-BFBE-4B21-88F1-D25D1E060043}" type="parTrans" cxnId="{08A6E2D1-7943-4C08-A2DF-B73CAF86E859}">
      <dgm:prSet/>
      <dgm:spPr/>
    </dgm:pt>
    <dgm:pt modelId="{9A1DDC0B-6ED6-41FA-84FA-57AF31959BD2}" type="sibTrans" cxnId="{08A6E2D1-7943-4C08-A2DF-B73CAF86E859}">
      <dgm:prSet/>
      <dgm:spPr/>
    </dgm:pt>
    <dgm:pt modelId="{8EA6533F-6C4B-4BFF-B528-92033A3D3DF9}" type="pres">
      <dgm:prSet presAssocID="{F2306456-C23E-45AF-AFF6-168963B8A182}" presName="diagram" presStyleCnt="0">
        <dgm:presLayoutVars>
          <dgm:dir/>
          <dgm:resizeHandles val="exact"/>
        </dgm:presLayoutVars>
      </dgm:prSet>
      <dgm:spPr/>
    </dgm:pt>
    <dgm:pt modelId="{986DF4A0-E364-447D-9E1A-9EC7257D8ED0}" type="pres">
      <dgm:prSet presAssocID="{5E02CE12-8A07-407E-9D31-D77C5BBD6269}" presName="node" presStyleLbl="node1" presStyleIdx="0" presStyleCnt="15">
        <dgm:presLayoutVars>
          <dgm:bulletEnabled val="1"/>
        </dgm:presLayoutVars>
      </dgm:prSet>
      <dgm:spPr/>
    </dgm:pt>
    <dgm:pt modelId="{C9649250-9DD1-4269-AA72-6951F9043F58}" type="pres">
      <dgm:prSet presAssocID="{BD288023-072D-4095-81A3-AEFE50D6FD25}" presName="sibTrans" presStyleCnt="0"/>
      <dgm:spPr/>
    </dgm:pt>
    <dgm:pt modelId="{4D804877-0C4C-4572-AE31-8A488F167E73}" type="pres">
      <dgm:prSet presAssocID="{86EE537A-FCD6-4800-ABE3-C7B8096803A0}" presName="node" presStyleLbl="node1" presStyleIdx="1" presStyleCnt="15">
        <dgm:presLayoutVars>
          <dgm:bulletEnabled val="1"/>
        </dgm:presLayoutVars>
      </dgm:prSet>
      <dgm:spPr/>
    </dgm:pt>
    <dgm:pt modelId="{B0A0B802-5BC6-431A-A98B-F0B3E6B4835F}" type="pres">
      <dgm:prSet presAssocID="{08C6B15E-D57E-4828-8D1C-B9A48D3615F8}" presName="sibTrans" presStyleCnt="0"/>
      <dgm:spPr/>
    </dgm:pt>
    <dgm:pt modelId="{458DD898-6166-4A90-831D-259759BEDDE6}" type="pres">
      <dgm:prSet presAssocID="{23CACCF8-BC85-42F6-B700-CC1A7BE0ED93}" presName="node" presStyleLbl="node1" presStyleIdx="2" presStyleCnt="15">
        <dgm:presLayoutVars>
          <dgm:bulletEnabled val="1"/>
        </dgm:presLayoutVars>
      </dgm:prSet>
      <dgm:spPr/>
    </dgm:pt>
    <dgm:pt modelId="{B980B985-1462-4DA9-9BAD-2530E33CE49D}" type="pres">
      <dgm:prSet presAssocID="{ED8B5990-0F69-4A42-91EF-91DBA142D9C2}" presName="sibTrans" presStyleCnt="0"/>
      <dgm:spPr/>
    </dgm:pt>
    <dgm:pt modelId="{616A6AAD-4724-4D0C-AE46-34AF8BFBC928}" type="pres">
      <dgm:prSet presAssocID="{A70CE20C-F3A2-4913-9628-CC7417E6F95E}" presName="node" presStyleLbl="node1" presStyleIdx="3" presStyleCnt="15">
        <dgm:presLayoutVars>
          <dgm:bulletEnabled val="1"/>
        </dgm:presLayoutVars>
      </dgm:prSet>
      <dgm:spPr/>
    </dgm:pt>
    <dgm:pt modelId="{205AEE5B-2856-4C65-A50E-D62A417FA0E3}" type="pres">
      <dgm:prSet presAssocID="{01C92251-DC94-40B5-87DB-07C09A7499A4}" presName="sibTrans" presStyleCnt="0"/>
      <dgm:spPr/>
    </dgm:pt>
    <dgm:pt modelId="{0AD17A58-7DFC-457F-AA95-4DCBC55E528F}" type="pres">
      <dgm:prSet presAssocID="{FD55A111-5976-4221-91C7-0517D7430222}" presName="node" presStyleLbl="node1" presStyleIdx="4" presStyleCnt="15">
        <dgm:presLayoutVars>
          <dgm:bulletEnabled val="1"/>
        </dgm:presLayoutVars>
      </dgm:prSet>
      <dgm:spPr/>
    </dgm:pt>
    <dgm:pt modelId="{98419023-A482-4267-A5BA-EAFBF9FEDB57}" type="pres">
      <dgm:prSet presAssocID="{B7E82FD5-5A18-4F34-99A9-B96A94A112AC}" presName="sibTrans" presStyleCnt="0"/>
      <dgm:spPr/>
    </dgm:pt>
    <dgm:pt modelId="{EEABACAD-C1A0-4E6B-B607-DE2BEC219A2B}" type="pres">
      <dgm:prSet presAssocID="{1779B52F-0D84-4B64-8E1B-A53AF86E262F}" presName="node" presStyleLbl="node1" presStyleIdx="5" presStyleCnt="15">
        <dgm:presLayoutVars>
          <dgm:bulletEnabled val="1"/>
        </dgm:presLayoutVars>
      </dgm:prSet>
      <dgm:spPr/>
    </dgm:pt>
    <dgm:pt modelId="{5D1CEA2D-FCDA-40E3-BDF5-7A5CADBF7034}" type="pres">
      <dgm:prSet presAssocID="{C1BD2187-A4D3-41AD-815A-C6BBE00E2F92}" presName="sibTrans" presStyleCnt="0"/>
      <dgm:spPr/>
    </dgm:pt>
    <dgm:pt modelId="{1745D32B-5283-44F7-8C37-3F7902BE308E}" type="pres">
      <dgm:prSet presAssocID="{427F851A-A7CC-4E88-9291-B8F715FF2331}" presName="node" presStyleLbl="node1" presStyleIdx="6" presStyleCnt="15">
        <dgm:presLayoutVars>
          <dgm:bulletEnabled val="1"/>
        </dgm:presLayoutVars>
      </dgm:prSet>
      <dgm:spPr/>
    </dgm:pt>
    <dgm:pt modelId="{7081D92E-6A05-42F0-B9B2-BEC61D08E633}" type="pres">
      <dgm:prSet presAssocID="{9A1DDC0B-6ED6-41FA-84FA-57AF31959BD2}" presName="sibTrans" presStyleCnt="0"/>
      <dgm:spPr/>
    </dgm:pt>
    <dgm:pt modelId="{6F44247F-0AA4-47C1-B819-6BE088878CE2}" type="pres">
      <dgm:prSet presAssocID="{11498D6A-5D8B-4EBE-908D-B7F06E75D81F}" presName="node" presStyleLbl="node1" presStyleIdx="7" presStyleCnt="15">
        <dgm:presLayoutVars>
          <dgm:bulletEnabled val="1"/>
        </dgm:presLayoutVars>
      </dgm:prSet>
      <dgm:spPr/>
    </dgm:pt>
    <dgm:pt modelId="{9EC64627-9F5E-4CC9-BD3D-15BFBB7600FE}" type="pres">
      <dgm:prSet presAssocID="{ECBD4359-9D71-4D34-BBF5-7E3A20A8586C}" presName="sibTrans" presStyleCnt="0"/>
      <dgm:spPr/>
    </dgm:pt>
    <dgm:pt modelId="{C87697C5-1748-4BB5-8B96-5383D869B2EF}" type="pres">
      <dgm:prSet presAssocID="{9B85EBEF-B7D3-4F49-8257-A787923502FD}" presName="node" presStyleLbl="node1" presStyleIdx="8" presStyleCnt="15">
        <dgm:presLayoutVars>
          <dgm:bulletEnabled val="1"/>
        </dgm:presLayoutVars>
      </dgm:prSet>
      <dgm:spPr/>
    </dgm:pt>
    <dgm:pt modelId="{0F73D2F4-5722-43B1-8333-B10C88FAEB48}" type="pres">
      <dgm:prSet presAssocID="{203A882B-D763-4F0A-8B3B-D7C4950B1ABD}" presName="sibTrans" presStyleCnt="0"/>
      <dgm:spPr/>
    </dgm:pt>
    <dgm:pt modelId="{C671E0CC-EB20-4FD9-8113-0D445522A7B6}" type="pres">
      <dgm:prSet presAssocID="{54ECB5FC-A047-47CA-B88D-91E34F0494A8}" presName="node" presStyleLbl="node1" presStyleIdx="9" presStyleCnt="15">
        <dgm:presLayoutVars>
          <dgm:bulletEnabled val="1"/>
        </dgm:presLayoutVars>
      </dgm:prSet>
      <dgm:spPr/>
    </dgm:pt>
    <dgm:pt modelId="{88BA838E-BF50-4F5A-92A0-CAA9FE825533}" type="pres">
      <dgm:prSet presAssocID="{06FE6DCA-8F3A-4216-87CB-1537C8A7B751}" presName="sibTrans" presStyleCnt="0"/>
      <dgm:spPr/>
    </dgm:pt>
    <dgm:pt modelId="{0FEC86DB-FFB5-457A-891D-159BC0C6C100}" type="pres">
      <dgm:prSet presAssocID="{FED1FC56-6C3B-4074-9F1D-C6338E17F52F}" presName="node" presStyleLbl="node1" presStyleIdx="10" presStyleCnt="15">
        <dgm:presLayoutVars>
          <dgm:bulletEnabled val="1"/>
        </dgm:presLayoutVars>
      </dgm:prSet>
      <dgm:spPr/>
    </dgm:pt>
    <dgm:pt modelId="{357C878A-69BA-4B53-A33B-B478B45BB2DB}" type="pres">
      <dgm:prSet presAssocID="{708A023E-6BB6-41A2-94BC-5809C246FAE3}" presName="sibTrans" presStyleCnt="0"/>
      <dgm:spPr/>
    </dgm:pt>
    <dgm:pt modelId="{215442AB-70FA-4BF1-86CA-2F7E485F9413}" type="pres">
      <dgm:prSet presAssocID="{1FED25BD-730D-4D2F-98D9-18EABFB5CC8D}" presName="node" presStyleLbl="node1" presStyleIdx="11" presStyleCnt="15">
        <dgm:presLayoutVars>
          <dgm:bulletEnabled val="1"/>
        </dgm:presLayoutVars>
      </dgm:prSet>
      <dgm:spPr/>
    </dgm:pt>
    <dgm:pt modelId="{1D483CD2-CC47-4A9F-B6F8-A23669ECB12C}" type="pres">
      <dgm:prSet presAssocID="{72691352-1EE7-4E22-9734-5F1483C9C465}" presName="sibTrans" presStyleCnt="0"/>
      <dgm:spPr/>
    </dgm:pt>
    <dgm:pt modelId="{0238B4FF-B00F-476D-9071-8E4F09740686}" type="pres">
      <dgm:prSet presAssocID="{1A6E9B86-A5F7-43AF-BC17-DC80D9DBAB52}" presName="node" presStyleLbl="node1" presStyleIdx="12" presStyleCnt="15">
        <dgm:presLayoutVars>
          <dgm:bulletEnabled val="1"/>
        </dgm:presLayoutVars>
      </dgm:prSet>
      <dgm:spPr/>
    </dgm:pt>
    <dgm:pt modelId="{09FC6873-BE3D-4792-AF4C-350EB17C4E60}" type="pres">
      <dgm:prSet presAssocID="{33466319-E055-4BC7-AD0E-6F5C28D2A7EF}" presName="sibTrans" presStyleCnt="0"/>
      <dgm:spPr/>
    </dgm:pt>
    <dgm:pt modelId="{57299AD1-1B59-492C-9DA4-952B951CF174}" type="pres">
      <dgm:prSet presAssocID="{D95D3810-5EB8-45A2-91C1-054E19EE9EE5}" presName="node" presStyleLbl="node1" presStyleIdx="13" presStyleCnt="15">
        <dgm:presLayoutVars>
          <dgm:bulletEnabled val="1"/>
        </dgm:presLayoutVars>
      </dgm:prSet>
      <dgm:spPr/>
    </dgm:pt>
    <dgm:pt modelId="{470E4D09-FDA8-4620-A7C2-2E8610EE7A53}" type="pres">
      <dgm:prSet presAssocID="{86290BEA-F679-45FB-89F9-9BC9915C31D6}" presName="sibTrans" presStyleCnt="0"/>
      <dgm:spPr/>
    </dgm:pt>
    <dgm:pt modelId="{9A29E0C8-4ABF-460A-B0BA-3114253F1D93}" type="pres">
      <dgm:prSet presAssocID="{702F16D1-0E75-4C1E-90EC-98D400AA8DAB}" presName="node" presStyleLbl="node1" presStyleIdx="14" presStyleCnt="15">
        <dgm:presLayoutVars>
          <dgm:bulletEnabled val="1"/>
        </dgm:presLayoutVars>
      </dgm:prSet>
      <dgm:spPr/>
    </dgm:pt>
  </dgm:ptLst>
  <dgm:cxnLst>
    <dgm:cxn modelId="{EDC9BE32-C361-40F8-8623-D55A82764821}" type="presOf" srcId="{FED1FC56-6C3B-4074-9F1D-C6338E17F52F}" destId="{0FEC86DB-FFB5-457A-891D-159BC0C6C100}" srcOrd="0" destOrd="0" presId="urn:microsoft.com/office/officeart/2005/8/layout/default"/>
    <dgm:cxn modelId="{70422735-45F2-4AB6-A2D4-7CE20EE5B710}" srcId="{F2306456-C23E-45AF-AFF6-168963B8A182}" destId="{11498D6A-5D8B-4EBE-908D-B7F06E75D81F}" srcOrd="7" destOrd="0" parTransId="{0C633321-57FF-4E6E-B874-146B03DAA6C4}" sibTransId="{ECBD4359-9D71-4D34-BBF5-7E3A20A8586C}"/>
    <dgm:cxn modelId="{3FF05D63-43A9-4952-8EEE-3DA0AEEFA32E}" srcId="{F2306456-C23E-45AF-AFF6-168963B8A182}" destId="{1FED25BD-730D-4D2F-98D9-18EABFB5CC8D}" srcOrd="11" destOrd="0" parTransId="{FF2CFD05-B8EC-458B-83E8-DEED616B0B9E}" sibTransId="{72691352-1EE7-4E22-9734-5F1483C9C465}"/>
    <dgm:cxn modelId="{A1811E66-FB61-4B08-817A-5B1D32E8D6E0}" type="presOf" srcId="{23CACCF8-BC85-42F6-B700-CC1A7BE0ED93}" destId="{458DD898-6166-4A90-831D-259759BEDDE6}" srcOrd="0" destOrd="0" presId="urn:microsoft.com/office/officeart/2005/8/layout/default"/>
    <dgm:cxn modelId="{87B6864A-E643-4646-9185-8625EB42F7E1}" type="presOf" srcId="{A70CE20C-F3A2-4913-9628-CC7417E6F95E}" destId="{616A6AAD-4724-4D0C-AE46-34AF8BFBC928}" srcOrd="0" destOrd="0" presId="urn:microsoft.com/office/officeart/2005/8/layout/default"/>
    <dgm:cxn modelId="{4DE8456C-E2DA-432B-8E59-6C72C35D844E}" type="presOf" srcId="{86EE537A-FCD6-4800-ABE3-C7B8096803A0}" destId="{4D804877-0C4C-4572-AE31-8A488F167E73}" srcOrd="0" destOrd="0" presId="urn:microsoft.com/office/officeart/2005/8/layout/default"/>
    <dgm:cxn modelId="{F4D4CF52-588F-466F-BC7E-2F1508B548E7}" srcId="{F2306456-C23E-45AF-AFF6-168963B8A182}" destId="{9B85EBEF-B7D3-4F49-8257-A787923502FD}" srcOrd="8" destOrd="0" parTransId="{F75F7959-36CF-4FEB-8B53-4774DDC5CCF6}" sibTransId="{203A882B-D763-4F0A-8B3B-D7C4950B1ABD}"/>
    <dgm:cxn modelId="{95414583-B18D-4A86-87D4-339D8AE23AAB}" type="presOf" srcId="{11498D6A-5D8B-4EBE-908D-B7F06E75D81F}" destId="{6F44247F-0AA4-47C1-B819-6BE088878CE2}" srcOrd="0" destOrd="0" presId="urn:microsoft.com/office/officeart/2005/8/layout/default"/>
    <dgm:cxn modelId="{E66B0589-ADCB-477D-8A7E-52D133B9BB8C}" type="presOf" srcId="{427F851A-A7CC-4E88-9291-B8F715FF2331}" destId="{1745D32B-5283-44F7-8C37-3F7902BE308E}" srcOrd="0" destOrd="0" presId="urn:microsoft.com/office/officeart/2005/8/layout/default"/>
    <dgm:cxn modelId="{5A4C7C90-A175-41B4-B5D6-3F0D6E423612}" srcId="{F2306456-C23E-45AF-AFF6-168963B8A182}" destId="{86EE537A-FCD6-4800-ABE3-C7B8096803A0}" srcOrd="1" destOrd="0" parTransId="{5C52F58B-6A3C-43D0-BBFC-D0D70128A88F}" sibTransId="{08C6B15E-D57E-4828-8D1C-B9A48D3615F8}"/>
    <dgm:cxn modelId="{85744D99-C0F2-4C28-A61C-600358D6DF28}" type="presOf" srcId="{54ECB5FC-A047-47CA-B88D-91E34F0494A8}" destId="{C671E0CC-EB20-4FD9-8113-0D445522A7B6}" srcOrd="0" destOrd="0" presId="urn:microsoft.com/office/officeart/2005/8/layout/default"/>
    <dgm:cxn modelId="{9B4D6A9B-C6F7-4D51-AF5E-DE51DD37BD45}" type="presOf" srcId="{702F16D1-0E75-4C1E-90EC-98D400AA8DAB}" destId="{9A29E0C8-4ABF-460A-B0BA-3114253F1D93}" srcOrd="0" destOrd="0" presId="urn:microsoft.com/office/officeart/2005/8/layout/default"/>
    <dgm:cxn modelId="{F07B31A6-D50C-457F-B9FC-66117651EA53}" srcId="{F2306456-C23E-45AF-AFF6-168963B8A182}" destId="{FED1FC56-6C3B-4074-9F1D-C6338E17F52F}" srcOrd="10" destOrd="0" parTransId="{60B503AB-77F0-4D54-B5FF-6757D29C7D68}" sibTransId="{708A023E-6BB6-41A2-94BC-5809C246FAE3}"/>
    <dgm:cxn modelId="{D3F6FFAD-24B6-4037-AACA-2DADDC23B437}" srcId="{F2306456-C23E-45AF-AFF6-168963B8A182}" destId="{1A6E9B86-A5F7-43AF-BC17-DC80D9DBAB52}" srcOrd="12" destOrd="0" parTransId="{71A185C6-4C5A-43BA-8C3D-D39949747CA7}" sibTransId="{33466319-E055-4BC7-AD0E-6F5C28D2A7EF}"/>
    <dgm:cxn modelId="{416B35B3-4F64-4570-8CC2-99B2B5F111F1}" srcId="{F2306456-C23E-45AF-AFF6-168963B8A182}" destId="{54ECB5FC-A047-47CA-B88D-91E34F0494A8}" srcOrd="9" destOrd="0" parTransId="{44012FED-2523-4BEB-8E35-FEE96029D4FC}" sibTransId="{06FE6DCA-8F3A-4216-87CB-1537C8A7B751}"/>
    <dgm:cxn modelId="{D3F4BEB3-4C9F-4A7E-8A14-1FF546983D24}" srcId="{F2306456-C23E-45AF-AFF6-168963B8A182}" destId="{702F16D1-0E75-4C1E-90EC-98D400AA8DAB}" srcOrd="14" destOrd="0" parTransId="{59F2257A-4D47-455D-9798-F47DDF8D1EAA}" sibTransId="{2906525B-E8D7-488E-9069-0A03FC56FF74}"/>
    <dgm:cxn modelId="{D5F549B5-925E-4DF8-8355-E3427079ED7E}" type="presOf" srcId="{9B85EBEF-B7D3-4F49-8257-A787923502FD}" destId="{C87697C5-1748-4BB5-8B96-5383D869B2EF}" srcOrd="0" destOrd="0" presId="urn:microsoft.com/office/officeart/2005/8/layout/default"/>
    <dgm:cxn modelId="{466900BC-F8E4-43BE-BD9E-97EAFDF16FDE}" srcId="{F2306456-C23E-45AF-AFF6-168963B8A182}" destId="{1779B52F-0D84-4B64-8E1B-A53AF86E262F}" srcOrd="5" destOrd="0" parTransId="{6C3CFE6F-9FAE-458C-A4AB-7FF89A9FCF61}" sibTransId="{C1BD2187-A4D3-41AD-815A-C6BBE00E2F92}"/>
    <dgm:cxn modelId="{BA3902C4-F2A9-4FD7-A9CA-3D6B29C56D65}" type="presOf" srcId="{1A6E9B86-A5F7-43AF-BC17-DC80D9DBAB52}" destId="{0238B4FF-B00F-476D-9071-8E4F09740686}" srcOrd="0" destOrd="0" presId="urn:microsoft.com/office/officeart/2005/8/layout/default"/>
    <dgm:cxn modelId="{3E48E1C4-D68A-4440-969C-8D47DD90F45A}" type="presOf" srcId="{5E02CE12-8A07-407E-9D31-D77C5BBD6269}" destId="{986DF4A0-E364-447D-9E1A-9EC7257D8ED0}" srcOrd="0" destOrd="0" presId="urn:microsoft.com/office/officeart/2005/8/layout/default"/>
    <dgm:cxn modelId="{9902F3C6-0FDA-4BCD-94B2-E7AAB0A45A3B}" type="presOf" srcId="{FD55A111-5976-4221-91C7-0517D7430222}" destId="{0AD17A58-7DFC-457F-AA95-4DCBC55E528F}" srcOrd="0" destOrd="0" presId="urn:microsoft.com/office/officeart/2005/8/layout/default"/>
    <dgm:cxn modelId="{C3B632D0-98F6-47ED-9435-CE5A081658D2}" srcId="{F2306456-C23E-45AF-AFF6-168963B8A182}" destId="{5E02CE12-8A07-407E-9D31-D77C5BBD6269}" srcOrd="0" destOrd="0" parTransId="{9E0F6E5E-C573-4373-9242-A196EE340D04}" sibTransId="{BD288023-072D-4095-81A3-AEFE50D6FD25}"/>
    <dgm:cxn modelId="{08A6E2D1-7943-4C08-A2DF-B73CAF86E859}" srcId="{F2306456-C23E-45AF-AFF6-168963B8A182}" destId="{427F851A-A7CC-4E88-9291-B8F715FF2331}" srcOrd="6" destOrd="0" parTransId="{F9AC0CC4-BFBE-4B21-88F1-D25D1E060043}" sibTransId="{9A1DDC0B-6ED6-41FA-84FA-57AF31959BD2}"/>
    <dgm:cxn modelId="{C0635CD5-9FFF-4083-86AB-D3555B5AD7E9}" type="presOf" srcId="{D95D3810-5EB8-45A2-91C1-054E19EE9EE5}" destId="{57299AD1-1B59-492C-9DA4-952B951CF174}" srcOrd="0" destOrd="0" presId="urn:microsoft.com/office/officeart/2005/8/layout/default"/>
    <dgm:cxn modelId="{116186D7-3076-4E6E-8CC9-A2A2931CC39D}" srcId="{F2306456-C23E-45AF-AFF6-168963B8A182}" destId="{A70CE20C-F3A2-4913-9628-CC7417E6F95E}" srcOrd="3" destOrd="0" parTransId="{CA55BF24-6727-42B2-9B76-E92C5E63EEA1}" sibTransId="{01C92251-DC94-40B5-87DB-07C09A7499A4}"/>
    <dgm:cxn modelId="{C69542D8-C72A-46C0-9727-019306CC032A}" srcId="{F2306456-C23E-45AF-AFF6-168963B8A182}" destId="{23CACCF8-BC85-42F6-B700-CC1A7BE0ED93}" srcOrd="2" destOrd="0" parTransId="{E343738E-76A8-469E-8E49-C693E8DF5EFE}" sibTransId="{ED8B5990-0F69-4A42-91EF-91DBA142D9C2}"/>
    <dgm:cxn modelId="{48DDE0E8-FFA4-42B2-AB9A-586B91B8A51E}" srcId="{F2306456-C23E-45AF-AFF6-168963B8A182}" destId="{FD55A111-5976-4221-91C7-0517D7430222}" srcOrd="4" destOrd="0" parTransId="{25282394-4EC7-4A40-B344-F5BB4648E6E2}" sibTransId="{B7E82FD5-5A18-4F34-99A9-B96A94A112AC}"/>
    <dgm:cxn modelId="{372989EC-0D80-4AF5-9F16-9875D371F6D3}" srcId="{F2306456-C23E-45AF-AFF6-168963B8A182}" destId="{D95D3810-5EB8-45A2-91C1-054E19EE9EE5}" srcOrd="13" destOrd="0" parTransId="{C8F26BF8-9B9C-4B35-8FE7-81BD2AD89E1C}" sibTransId="{86290BEA-F679-45FB-89F9-9BC9915C31D6}"/>
    <dgm:cxn modelId="{D6CA87F5-E003-4F6A-96D5-13F22B92295F}" type="presOf" srcId="{1FED25BD-730D-4D2F-98D9-18EABFB5CC8D}" destId="{215442AB-70FA-4BF1-86CA-2F7E485F9413}" srcOrd="0" destOrd="0" presId="urn:microsoft.com/office/officeart/2005/8/layout/default"/>
    <dgm:cxn modelId="{CCE096F7-8DF2-4F29-986F-72F45514C474}" type="presOf" srcId="{F2306456-C23E-45AF-AFF6-168963B8A182}" destId="{8EA6533F-6C4B-4BFF-B528-92033A3D3DF9}" srcOrd="0" destOrd="0" presId="urn:microsoft.com/office/officeart/2005/8/layout/default"/>
    <dgm:cxn modelId="{D02629FE-2C07-4E62-AE19-AC3786B908F6}" type="presOf" srcId="{1779B52F-0D84-4B64-8E1B-A53AF86E262F}" destId="{EEABACAD-C1A0-4E6B-B607-DE2BEC219A2B}" srcOrd="0" destOrd="0" presId="urn:microsoft.com/office/officeart/2005/8/layout/default"/>
    <dgm:cxn modelId="{83BEAB69-1D57-4C9A-B56A-A727F8BD6F92}" type="presParOf" srcId="{8EA6533F-6C4B-4BFF-B528-92033A3D3DF9}" destId="{986DF4A0-E364-447D-9E1A-9EC7257D8ED0}" srcOrd="0" destOrd="0" presId="urn:microsoft.com/office/officeart/2005/8/layout/default"/>
    <dgm:cxn modelId="{44FA3FEC-E78B-409C-97D3-BD9B4D12D2B5}" type="presParOf" srcId="{8EA6533F-6C4B-4BFF-B528-92033A3D3DF9}" destId="{C9649250-9DD1-4269-AA72-6951F9043F58}" srcOrd="1" destOrd="0" presId="urn:microsoft.com/office/officeart/2005/8/layout/default"/>
    <dgm:cxn modelId="{B8F93DCA-499D-400F-A0D3-730B17D458E0}" type="presParOf" srcId="{8EA6533F-6C4B-4BFF-B528-92033A3D3DF9}" destId="{4D804877-0C4C-4572-AE31-8A488F167E73}" srcOrd="2" destOrd="0" presId="urn:microsoft.com/office/officeart/2005/8/layout/default"/>
    <dgm:cxn modelId="{3D3D42E1-BFDE-4B94-B0FE-82339D207403}" type="presParOf" srcId="{8EA6533F-6C4B-4BFF-B528-92033A3D3DF9}" destId="{B0A0B802-5BC6-431A-A98B-F0B3E6B4835F}" srcOrd="3" destOrd="0" presId="urn:microsoft.com/office/officeart/2005/8/layout/default"/>
    <dgm:cxn modelId="{ADCA66CC-9C2E-47EB-97C8-11671188D64C}" type="presParOf" srcId="{8EA6533F-6C4B-4BFF-B528-92033A3D3DF9}" destId="{458DD898-6166-4A90-831D-259759BEDDE6}" srcOrd="4" destOrd="0" presId="urn:microsoft.com/office/officeart/2005/8/layout/default"/>
    <dgm:cxn modelId="{341B59CE-807B-4AEF-9BE2-F466226FE66D}" type="presParOf" srcId="{8EA6533F-6C4B-4BFF-B528-92033A3D3DF9}" destId="{B980B985-1462-4DA9-9BAD-2530E33CE49D}" srcOrd="5" destOrd="0" presId="urn:microsoft.com/office/officeart/2005/8/layout/default"/>
    <dgm:cxn modelId="{AC3D9CBF-26D2-420E-A71F-43BD387F24B7}" type="presParOf" srcId="{8EA6533F-6C4B-4BFF-B528-92033A3D3DF9}" destId="{616A6AAD-4724-4D0C-AE46-34AF8BFBC928}" srcOrd="6" destOrd="0" presId="urn:microsoft.com/office/officeart/2005/8/layout/default"/>
    <dgm:cxn modelId="{8E134382-B0F4-498A-936E-01602A42F3F0}" type="presParOf" srcId="{8EA6533F-6C4B-4BFF-B528-92033A3D3DF9}" destId="{205AEE5B-2856-4C65-A50E-D62A417FA0E3}" srcOrd="7" destOrd="0" presId="urn:microsoft.com/office/officeart/2005/8/layout/default"/>
    <dgm:cxn modelId="{2D8CBA06-3C40-4DFB-99FB-03DC868B5136}" type="presParOf" srcId="{8EA6533F-6C4B-4BFF-B528-92033A3D3DF9}" destId="{0AD17A58-7DFC-457F-AA95-4DCBC55E528F}" srcOrd="8" destOrd="0" presId="urn:microsoft.com/office/officeart/2005/8/layout/default"/>
    <dgm:cxn modelId="{D506BAF2-D2DB-45E6-BD64-1375C1C458C4}" type="presParOf" srcId="{8EA6533F-6C4B-4BFF-B528-92033A3D3DF9}" destId="{98419023-A482-4267-A5BA-EAFBF9FEDB57}" srcOrd="9" destOrd="0" presId="urn:microsoft.com/office/officeart/2005/8/layout/default"/>
    <dgm:cxn modelId="{6FD24165-1DAB-4B11-98BE-B8B25EF3B87F}" type="presParOf" srcId="{8EA6533F-6C4B-4BFF-B528-92033A3D3DF9}" destId="{EEABACAD-C1A0-4E6B-B607-DE2BEC219A2B}" srcOrd="10" destOrd="0" presId="urn:microsoft.com/office/officeart/2005/8/layout/default"/>
    <dgm:cxn modelId="{51760F00-B990-4751-B843-B6B7B599B32B}" type="presParOf" srcId="{8EA6533F-6C4B-4BFF-B528-92033A3D3DF9}" destId="{5D1CEA2D-FCDA-40E3-BDF5-7A5CADBF7034}" srcOrd="11" destOrd="0" presId="urn:microsoft.com/office/officeart/2005/8/layout/default"/>
    <dgm:cxn modelId="{75804E65-13F3-40E8-9F42-FE5D596FF0C9}" type="presParOf" srcId="{8EA6533F-6C4B-4BFF-B528-92033A3D3DF9}" destId="{1745D32B-5283-44F7-8C37-3F7902BE308E}" srcOrd="12" destOrd="0" presId="urn:microsoft.com/office/officeart/2005/8/layout/default"/>
    <dgm:cxn modelId="{1E389349-1F81-413F-A09E-94B382EF04DF}" type="presParOf" srcId="{8EA6533F-6C4B-4BFF-B528-92033A3D3DF9}" destId="{7081D92E-6A05-42F0-B9B2-BEC61D08E633}" srcOrd="13" destOrd="0" presId="urn:microsoft.com/office/officeart/2005/8/layout/default"/>
    <dgm:cxn modelId="{8EA6E283-4130-44A3-B147-FC3763F244A2}" type="presParOf" srcId="{8EA6533F-6C4B-4BFF-B528-92033A3D3DF9}" destId="{6F44247F-0AA4-47C1-B819-6BE088878CE2}" srcOrd="14" destOrd="0" presId="urn:microsoft.com/office/officeart/2005/8/layout/default"/>
    <dgm:cxn modelId="{E25AC34D-168C-4423-86A8-9CBCF2F53C75}" type="presParOf" srcId="{8EA6533F-6C4B-4BFF-B528-92033A3D3DF9}" destId="{9EC64627-9F5E-4CC9-BD3D-15BFBB7600FE}" srcOrd="15" destOrd="0" presId="urn:microsoft.com/office/officeart/2005/8/layout/default"/>
    <dgm:cxn modelId="{DA77C1AC-A70D-4A20-8FD4-53A74F72568F}" type="presParOf" srcId="{8EA6533F-6C4B-4BFF-B528-92033A3D3DF9}" destId="{C87697C5-1748-4BB5-8B96-5383D869B2EF}" srcOrd="16" destOrd="0" presId="urn:microsoft.com/office/officeart/2005/8/layout/default"/>
    <dgm:cxn modelId="{0493B806-C820-437B-8E87-C8CC2B34116A}" type="presParOf" srcId="{8EA6533F-6C4B-4BFF-B528-92033A3D3DF9}" destId="{0F73D2F4-5722-43B1-8333-B10C88FAEB48}" srcOrd="17" destOrd="0" presId="urn:microsoft.com/office/officeart/2005/8/layout/default"/>
    <dgm:cxn modelId="{0BA00A7B-24DF-42CB-AE6F-9490B04616D7}" type="presParOf" srcId="{8EA6533F-6C4B-4BFF-B528-92033A3D3DF9}" destId="{C671E0CC-EB20-4FD9-8113-0D445522A7B6}" srcOrd="18" destOrd="0" presId="urn:microsoft.com/office/officeart/2005/8/layout/default"/>
    <dgm:cxn modelId="{58ECC2C7-702B-4BCB-ACBB-C3DC20992FE8}" type="presParOf" srcId="{8EA6533F-6C4B-4BFF-B528-92033A3D3DF9}" destId="{88BA838E-BF50-4F5A-92A0-CAA9FE825533}" srcOrd="19" destOrd="0" presId="urn:microsoft.com/office/officeart/2005/8/layout/default"/>
    <dgm:cxn modelId="{01E5C4A9-B1D0-4A83-A616-1A08E3B934EA}" type="presParOf" srcId="{8EA6533F-6C4B-4BFF-B528-92033A3D3DF9}" destId="{0FEC86DB-FFB5-457A-891D-159BC0C6C100}" srcOrd="20" destOrd="0" presId="urn:microsoft.com/office/officeart/2005/8/layout/default"/>
    <dgm:cxn modelId="{3EDC17A3-44D8-430B-9B47-EDD590D0DB46}" type="presParOf" srcId="{8EA6533F-6C4B-4BFF-B528-92033A3D3DF9}" destId="{357C878A-69BA-4B53-A33B-B478B45BB2DB}" srcOrd="21" destOrd="0" presId="urn:microsoft.com/office/officeart/2005/8/layout/default"/>
    <dgm:cxn modelId="{F1047491-9A04-4D4B-8155-2AA7F3982C91}" type="presParOf" srcId="{8EA6533F-6C4B-4BFF-B528-92033A3D3DF9}" destId="{215442AB-70FA-4BF1-86CA-2F7E485F9413}" srcOrd="22" destOrd="0" presId="urn:microsoft.com/office/officeart/2005/8/layout/default"/>
    <dgm:cxn modelId="{39709BB5-033B-42E5-8057-84B34A58728A}" type="presParOf" srcId="{8EA6533F-6C4B-4BFF-B528-92033A3D3DF9}" destId="{1D483CD2-CC47-4A9F-B6F8-A23669ECB12C}" srcOrd="23" destOrd="0" presId="urn:microsoft.com/office/officeart/2005/8/layout/default"/>
    <dgm:cxn modelId="{7EEBE948-027F-40AC-906A-6E0AA7BF313B}" type="presParOf" srcId="{8EA6533F-6C4B-4BFF-B528-92033A3D3DF9}" destId="{0238B4FF-B00F-476D-9071-8E4F09740686}" srcOrd="24" destOrd="0" presId="urn:microsoft.com/office/officeart/2005/8/layout/default"/>
    <dgm:cxn modelId="{2603369B-941C-4099-9D9E-7FBBAE8FA793}" type="presParOf" srcId="{8EA6533F-6C4B-4BFF-B528-92033A3D3DF9}" destId="{09FC6873-BE3D-4792-AF4C-350EB17C4E60}" srcOrd="25" destOrd="0" presId="urn:microsoft.com/office/officeart/2005/8/layout/default"/>
    <dgm:cxn modelId="{839AC757-0A12-43F2-8043-A27F1FEE9F44}" type="presParOf" srcId="{8EA6533F-6C4B-4BFF-B528-92033A3D3DF9}" destId="{57299AD1-1B59-492C-9DA4-952B951CF174}" srcOrd="26" destOrd="0" presId="urn:microsoft.com/office/officeart/2005/8/layout/default"/>
    <dgm:cxn modelId="{4AEABCA1-79A0-4BA6-BFAC-4C63F2CD3D60}" type="presParOf" srcId="{8EA6533F-6C4B-4BFF-B528-92033A3D3DF9}" destId="{470E4D09-FDA8-4620-A7C2-2E8610EE7A53}" srcOrd="27" destOrd="0" presId="urn:microsoft.com/office/officeart/2005/8/layout/default"/>
    <dgm:cxn modelId="{FAA967AF-B25B-4E93-AC7C-C7F2F96B3371}" type="presParOf" srcId="{8EA6533F-6C4B-4BFF-B528-92033A3D3DF9}" destId="{9A29E0C8-4ABF-460A-B0BA-3114253F1D93}"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169D0D-ACC8-4133-9294-1B58B9627E3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7B063D4-84E0-4B1F-AF9D-B8BF6473AA25}">
      <dgm:prSet/>
      <dgm:spPr/>
      <dgm:t>
        <a:bodyPr/>
        <a:lstStyle/>
        <a:p>
          <a:r>
            <a:rPr lang="en-GB" dirty="0"/>
            <a:t>The school uniform policy sets out clearly the expectations.</a:t>
          </a:r>
          <a:endParaRPr lang="en-US" dirty="0"/>
        </a:p>
      </dgm:t>
    </dgm:pt>
    <dgm:pt modelId="{35BA87E4-6FE1-4FEE-A350-F818792C3816}" type="parTrans" cxnId="{A36DCC06-C97E-4649-97D9-F90A50753673}">
      <dgm:prSet/>
      <dgm:spPr/>
      <dgm:t>
        <a:bodyPr/>
        <a:lstStyle/>
        <a:p>
          <a:endParaRPr lang="en-US"/>
        </a:p>
      </dgm:t>
    </dgm:pt>
    <dgm:pt modelId="{CDFD5E3C-63C9-4160-B5B2-6EE858467E14}" type="sibTrans" cxnId="{A36DCC06-C97E-4649-97D9-F90A50753673}">
      <dgm:prSet/>
      <dgm:spPr/>
      <dgm:t>
        <a:bodyPr/>
        <a:lstStyle/>
        <a:p>
          <a:endParaRPr lang="en-US"/>
        </a:p>
      </dgm:t>
    </dgm:pt>
    <dgm:pt modelId="{59BEB091-5F7C-4C57-8B66-91435D9BE033}">
      <dgm:prSet/>
      <dgm:spPr/>
      <dgm:t>
        <a:bodyPr/>
        <a:lstStyle/>
        <a:p>
          <a:r>
            <a:rPr lang="en-GB" dirty="0"/>
            <a:t>Grey trousers / dresses / skirts / tailored shorts</a:t>
          </a:r>
        </a:p>
        <a:p>
          <a:r>
            <a:rPr lang="en-GB" dirty="0"/>
            <a:t>White polo shirts / shirts / blouses</a:t>
          </a:r>
        </a:p>
        <a:p>
          <a:r>
            <a:rPr lang="en-GB" dirty="0"/>
            <a:t>Navy blue sweatshirt / cardigan</a:t>
          </a:r>
        </a:p>
        <a:p>
          <a:r>
            <a:rPr lang="en-GB" dirty="0"/>
            <a:t>Blue gingham summer dresses</a:t>
          </a:r>
        </a:p>
        <a:p>
          <a:r>
            <a:rPr lang="en-GB" dirty="0"/>
            <a:t>PLAIN black shoes or trainers</a:t>
          </a:r>
        </a:p>
      </dgm:t>
    </dgm:pt>
    <dgm:pt modelId="{3B881727-E862-477A-B56C-03E2BE2510F4}" type="parTrans" cxnId="{0AF45DD2-D192-4C6D-8EEE-228D43B457F3}">
      <dgm:prSet/>
      <dgm:spPr/>
      <dgm:t>
        <a:bodyPr/>
        <a:lstStyle/>
        <a:p>
          <a:endParaRPr lang="en-US"/>
        </a:p>
      </dgm:t>
    </dgm:pt>
    <dgm:pt modelId="{B6241BC7-1B04-4105-B9D0-BFCA9CFDB713}" type="sibTrans" cxnId="{0AF45DD2-D192-4C6D-8EEE-228D43B457F3}">
      <dgm:prSet/>
      <dgm:spPr/>
      <dgm:t>
        <a:bodyPr/>
        <a:lstStyle/>
        <a:p>
          <a:endParaRPr lang="en-US"/>
        </a:p>
      </dgm:t>
    </dgm:pt>
    <dgm:pt modelId="{1584C62A-5103-403A-9EFD-55004B5A38AC}">
      <dgm:prSet/>
      <dgm:spPr/>
      <dgm:t>
        <a:bodyPr/>
        <a:lstStyle/>
        <a:p>
          <a:r>
            <a:rPr lang="en-GB" dirty="0"/>
            <a:t>If you child is not appropriately dressed, they will be given suitable clothing to wear. They will be told to remove jewellery, and a letter will be sent home with a reminder of school policy.</a:t>
          </a:r>
          <a:endParaRPr lang="en-US" dirty="0"/>
        </a:p>
      </dgm:t>
    </dgm:pt>
    <dgm:pt modelId="{598BEB0E-8AAD-4455-922B-12ED9667CEEA}" type="parTrans" cxnId="{621325BC-AE25-459A-8E4C-DAFD32B38840}">
      <dgm:prSet/>
      <dgm:spPr/>
      <dgm:t>
        <a:bodyPr/>
        <a:lstStyle/>
        <a:p>
          <a:endParaRPr lang="en-US"/>
        </a:p>
      </dgm:t>
    </dgm:pt>
    <dgm:pt modelId="{1474627C-40AC-45AF-B8FF-EAC52AD69E9D}" type="sibTrans" cxnId="{621325BC-AE25-459A-8E4C-DAFD32B38840}">
      <dgm:prSet/>
      <dgm:spPr/>
      <dgm:t>
        <a:bodyPr/>
        <a:lstStyle/>
        <a:p>
          <a:endParaRPr lang="en-US"/>
        </a:p>
      </dgm:t>
    </dgm:pt>
    <dgm:pt modelId="{B975DED0-D5E2-49FE-A863-EB6C0D6C05DE}" type="pres">
      <dgm:prSet presAssocID="{C5169D0D-ACC8-4133-9294-1B58B9627E31}" presName="root" presStyleCnt="0">
        <dgm:presLayoutVars>
          <dgm:dir/>
          <dgm:resizeHandles val="exact"/>
        </dgm:presLayoutVars>
      </dgm:prSet>
      <dgm:spPr/>
    </dgm:pt>
    <dgm:pt modelId="{27784B76-C2C1-479F-884F-03618E1230FF}" type="pres">
      <dgm:prSet presAssocID="{37B063D4-84E0-4B1F-AF9D-B8BF6473AA25}" presName="compNode" presStyleCnt="0"/>
      <dgm:spPr/>
    </dgm:pt>
    <dgm:pt modelId="{15F94EB0-3603-4D3A-9751-9AB87F7837E2}" type="pres">
      <dgm:prSet presAssocID="{37B063D4-84E0-4B1F-AF9D-B8BF6473AA25}" presName="bgRect" presStyleLbl="bgShp" presStyleIdx="0" presStyleCnt="3"/>
      <dgm:spPr/>
    </dgm:pt>
    <dgm:pt modelId="{52BC6249-8E81-4A38-AEC7-399D81F9DB9C}" type="pres">
      <dgm:prSet presAssocID="{37B063D4-84E0-4B1F-AF9D-B8BF6473AA2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10F548F0-2C2E-458D-9543-E30F1BFAFF88}" type="pres">
      <dgm:prSet presAssocID="{37B063D4-84E0-4B1F-AF9D-B8BF6473AA25}" presName="spaceRect" presStyleCnt="0"/>
      <dgm:spPr/>
    </dgm:pt>
    <dgm:pt modelId="{81D6CE4E-6E49-4400-86D3-3E19754428A6}" type="pres">
      <dgm:prSet presAssocID="{37B063D4-84E0-4B1F-AF9D-B8BF6473AA25}" presName="parTx" presStyleLbl="revTx" presStyleIdx="0" presStyleCnt="3">
        <dgm:presLayoutVars>
          <dgm:chMax val="0"/>
          <dgm:chPref val="0"/>
        </dgm:presLayoutVars>
      </dgm:prSet>
      <dgm:spPr/>
    </dgm:pt>
    <dgm:pt modelId="{0CDA6280-109B-476B-82BA-38C3F57F45F2}" type="pres">
      <dgm:prSet presAssocID="{CDFD5E3C-63C9-4160-B5B2-6EE858467E14}" presName="sibTrans" presStyleCnt="0"/>
      <dgm:spPr/>
    </dgm:pt>
    <dgm:pt modelId="{BB47F3CF-D4F6-4369-A441-5E11A22F552B}" type="pres">
      <dgm:prSet presAssocID="{59BEB091-5F7C-4C57-8B66-91435D9BE033}" presName="compNode" presStyleCnt="0"/>
      <dgm:spPr/>
    </dgm:pt>
    <dgm:pt modelId="{464216E9-B57C-46AF-A20A-3406684135B4}" type="pres">
      <dgm:prSet presAssocID="{59BEB091-5F7C-4C57-8B66-91435D9BE033}" presName="bgRect" presStyleLbl="bgShp" presStyleIdx="1" presStyleCnt="3"/>
      <dgm:spPr/>
    </dgm:pt>
    <dgm:pt modelId="{5DC5BE57-F38E-4693-8BDC-2EC14CBFD5B0}" type="pres">
      <dgm:prSet presAssocID="{59BEB091-5F7C-4C57-8B66-91435D9BE03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ess"/>
        </a:ext>
      </dgm:extLst>
    </dgm:pt>
    <dgm:pt modelId="{4FF68A4B-9DC1-43B8-8B03-207993700AED}" type="pres">
      <dgm:prSet presAssocID="{59BEB091-5F7C-4C57-8B66-91435D9BE033}" presName="spaceRect" presStyleCnt="0"/>
      <dgm:spPr/>
    </dgm:pt>
    <dgm:pt modelId="{22EB71C7-9C3B-4CFF-8B3D-8DC294B77CF3}" type="pres">
      <dgm:prSet presAssocID="{59BEB091-5F7C-4C57-8B66-91435D9BE033}" presName="parTx" presStyleLbl="revTx" presStyleIdx="1" presStyleCnt="3">
        <dgm:presLayoutVars>
          <dgm:chMax val="0"/>
          <dgm:chPref val="0"/>
        </dgm:presLayoutVars>
      </dgm:prSet>
      <dgm:spPr/>
    </dgm:pt>
    <dgm:pt modelId="{5653E2D8-C0A8-4262-8716-B8575E80CD21}" type="pres">
      <dgm:prSet presAssocID="{B6241BC7-1B04-4105-B9D0-BFCA9CFDB713}" presName="sibTrans" presStyleCnt="0"/>
      <dgm:spPr/>
    </dgm:pt>
    <dgm:pt modelId="{885C0543-E2CD-419A-807A-B9E2BDE44FCC}" type="pres">
      <dgm:prSet presAssocID="{1584C62A-5103-403A-9EFD-55004B5A38AC}" presName="compNode" presStyleCnt="0"/>
      <dgm:spPr/>
    </dgm:pt>
    <dgm:pt modelId="{478BB61E-7452-452F-8236-501549B1CE09}" type="pres">
      <dgm:prSet presAssocID="{1584C62A-5103-403A-9EFD-55004B5A38AC}" presName="bgRect" presStyleLbl="bgShp" presStyleIdx="2" presStyleCnt="3"/>
      <dgm:spPr/>
    </dgm:pt>
    <dgm:pt modelId="{F2D95BB3-2DBF-4BF3-9108-05DAC9B3C545}" type="pres">
      <dgm:prSet presAssocID="{1584C62A-5103-403A-9EFD-55004B5A38A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Japanese Dolls"/>
        </a:ext>
      </dgm:extLst>
    </dgm:pt>
    <dgm:pt modelId="{B3AFA5A2-6064-4197-882D-1C79236E26E1}" type="pres">
      <dgm:prSet presAssocID="{1584C62A-5103-403A-9EFD-55004B5A38AC}" presName="spaceRect" presStyleCnt="0"/>
      <dgm:spPr/>
    </dgm:pt>
    <dgm:pt modelId="{0398BA3F-07F3-4569-838C-E762B654C5AA}" type="pres">
      <dgm:prSet presAssocID="{1584C62A-5103-403A-9EFD-55004B5A38AC}" presName="parTx" presStyleLbl="revTx" presStyleIdx="2" presStyleCnt="3">
        <dgm:presLayoutVars>
          <dgm:chMax val="0"/>
          <dgm:chPref val="0"/>
        </dgm:presLayoutVars>
      </dgm:prSet>
      <dgm:spPr/>
    </dgm:pt>
  </dgm:ptLst>
  <dgm:cxnLst>
    <dgm:cxn modelId="{A36DCC06-C97E-4649-97D9-F90A50753673}" srcId="{C5169D0D-ACC8-4133-9294-1B58B9627E31}" destId="{37B063D4-84E0-4B1F-AF9D-B8BF6473AA25}" srcOrd="0" destOrd="0" parTransId="{35BA87E4-6FE1-4FEE-A350-F818792C3816}" sibTransId="{CDFD5E3C-63C9-4160-B5B2-6EE858467E14}"/>
    <dgm:cxn modelId="{56040D4C-53FC-45F9-8C21-C447E7FBEF6B}" type="presOf" srcId="{C5169D0D-ACC8-4133-9294-1B58B9627E31}" destId="{B975DED0-D5E2-49FE-A863-EB6C0D6C05DE}" srcOrd="0" destOrd="0" presId="urn:microsoft.com/office/officeart/2018/2/layout/IconVerticalSolidList"/>
    <dgm:cxn modelId="{769AB68B-356E-465A-B3C6-A034D5059D32}" type="presOf" srcId="{37B063D4-84E0-4B1F-AF9D-B8BF6473AA25}" destId="{81D6CE4E-6E49-4400-86D3-3E19754428A6}" srcOrd="0" destOrd="0" presId="urn:microsoft.com/office/officeart/2018/2/layout/IconVerticalSolidList"/>
    <dgm:cxn modelId="{0E1324AA-F29F-406D-88FD-FA31E1A755EB}" type="presOf" srcId="{59BEB091-5F7C-4C57-8B66-91435D9BE033}" destId="{22EB71C7-9C3B-4CFF-8B3D-8DC294B77CF3}" srcOrd="0" destOrd="0" presId="urn:microsoft.com/office/officeart/2018/2/layout/IconVerticalSolidList"/>
    <dgm:cxn modelId="{621325BC-AE25-459A-8E4C-DAFD32B38840}" srcId="{C5169D0D-ACC8-4133-9294-1B58B9627E31}" destId="{1584C62A-5103-403A-9EFD-55004B5A38AC}" srcOrd="2" destOrd="0" parTransId="{598BEB0E-8AAD-4455-922B-12ED9667CEEA}" sibTransId="{1474627C-40AC-45AF-B8FF-EAC52AD69E9D}"/>
    <dgm:cxn modelId="{0AF45DD2-D192-4C6D-8EEE-228D43B457F3}" srcId="{C5169D0D-ACC8-4133-9294-1B58B9627E31}" destId="{59BEB091-5F7C-4C57-8B66-91435D9BE033}" srcOrd="1" destOrd="0" parTransId="{3B881727-E862-477A-B56C-03E2BE2510F4}" sibTransId="{B6241BC7-1B04-4105-B9D0-BFCA9CFDB713}"/>
    <dgm:cxn modelId="{A8CDCCE0-D50F-4014-B23A-4CC4BB84C81A}" type="presOf" srcId="{1584C62A-5103-403A-9EFD-55004B5A38AC}" destId="{0398BA3F-07F3-4569-838C-E762B654C5AA}" srcOrd="0" destOrd="0" presId="urn:microsoft.com/office/officeart/2018/2/layout/IconVerticalSolidList"/>
    <dgm:cxn modelId="{A05F8A6E-CB7D-4EA5-A98D-0DDCAC80661D}" type="presParOf" srcId="{B975DED0-D5E2-49FE-A863-EB6C0D6C05DE}" destId="{27784B76-C2C1-479F-884F-03618E1230FF}" srcOrd="0" destOrd="0" presId="urn:microsoft.com/office/officeart/2018/2/layout/IconVerticalSolidList"/>
    <dgm:cxn modelId="{BAA7548D-0801-4144-8158-665F75E4D723}" type="presParOf" srcId="{27784B76-C2C1-479F-884F-03618E1230FF}" destId="{15F94EB0-3603-4D3A-9751-9AB87F7837E2}" srcOrd="0" destOrd="0" presId="urn:microsoft.com/office/officeart/2018/2/layout/IconVerticalSolidList"/>
    <dgm:cxn modelId="{39CBED3C-C865-4EE7-834F-2514889DB8F1}" type="presParOf" srcId="{27784B76-C2C1-479F-884F-03618E1230FF}" destId="{52BC6249-8E81-4A38-AEC7-399D81F9DB9C}" srcOrd="1" destOrd="0" presId="urn:microsoft.com/office/officeart/2018/2/layout/IconVerticalSolidList"/>
    <dgm:cxn modelId="{0390C6C5-A064-4519-AFBC-67CCBAB5E062}" type="presParOf" srcId="{27784B76-C2C1-479F-884F-03618E1230FF}" destId="{10F548F0-2C2E-458D-9543-E30F1BFAFF88}" srcOrd="2" destOrd="0" presId="urn:microsoft.com/office/officeart/2018/2/layout/IconVerticalSolidList"/>
    <dgm:cxn modelId="{5AB50FCA-77C5-42E5-BAC2-668C8FE3A530}" type="presParOf" srcId="{27784B76-C2C1-479F-884F-03618E1230FF}" destId="{81D6CE4E-6E49-4400-86D3-3E19754428A6}" srcOrd="3" destOrd="0" presId="urn:microsoft.com/office/officeart/2018/2/layout/IconVerticalSolidList"/>
    <dgm:cxn modelId="{509D5AE1-EC1D-4CE0-AA2E-8C3A4148859F}" type="presParOf" srcId="{B975DED0-D5E2-49FE-A863-EB6C0D6C05DE}" destId="{0CDA6280-109B-476B-82BA-38C3F57F45F2}" srcOrd="1" destOrd="0" presId="urn:microsoft.com/office/officeart/2018/2/layout/IconVerticalSolidList"/>
    <dgm:cxn modelId="{C6DF0387-5AE5-44FB-B517-9002A118299C}" type="presParOf" srcId="{B975DED0-D5E2-49FE-A863-EB6C0D6C05DE}" destId="{BB47F3CF-D4F6-4369-A441-5E11A22F552B}" srcOrd="2" destOrd="0" presId="urn:microsoft.com/office/officeart/2018/2/layout/IconVerticalSolidList"/>
    <dgm:cxn modelId="{AE7602B9-2D72-496A-9CB1-993DC23EC081}" type="presParOf" srcId="{BB47F3CF-D4F6-4369-A441-5E11A22F552B}" destId="{464216E9-B57C-46AF-A20A-3406684135B4}" srcOrd="0" destOrd="0" presId="urn:microsoft.com/office/officeart/2018/2/layout/IconVerticalSolidList"/>
    <dgm:cxn modelId="{5F949BF2-979E-45AB-875B-8C2F7DCC157F}" type="presParOf" srcId="{BB47F3CF-D4F6-4369-A441-5E11A22F552B}" destId="{5DC5BE57-F38E-4693-8BDC-2EC14CBFD5B0}" srcOrd="1" destOrd="0" presId="urn:microsoft.com/office/officeart/2018/2/layout/IconVerticalSolidList"/>
    <dgm:cxn modelId="{D93656D5-956D-4D8E-8C7E-D1003DBC429D}" type="presParOf" srcId="{BB47F3CF-D4F6-4369-A441-5E11A22F552B}" destId="{4FF68A4B-9DC1-43B8-8B03-207993700AED}" srcOrd="2" destOrd="0" presId="urn:microsoft.com/office/officeart/2018/2/layout/IconVerticalSolidList"/>
    <dgm:cxn modelId="{5DE14E6D-1F5D-4A9D-8219-4ACCED50E54D}" type="presParOf" srcId="{BB47F3CF-D4F6-4369-A441-5E11A22F552B}" destId="{22EB71C7-9C3B-4CFF-8B3D-8DC294B77CF3}" srcOrd="3" destOrd="0" presId="urn:microsoft.com/office/officeart/2018/2/layout/IconVerticalSolidList"/>
    <dgm:cxn modelId="{98138892-2E22-4880-B825-17FFFEC173C8}" type="presParOf" srcId="{B975DED0-D5E2-49FE-A863-EB6C0D6C05DE}" destId="{5653E2D8-C0A8-4262-8716-B8575E80CD21}" srcOrd="3" destOrd="0" presId="urn:microsoft.com/office/officeart/2018/2/layout/IconVerticalSolidList"/>
    <dgm:cxn modelId="{BABB63DA-13CA-4487-8EF6-B60623752425}" type="presParOf" srcId="{B975DED0-D5E2-49FE-A863-EB6C0D6C05DE}" destId="{885C0543-E2CD-419A-807A-B9E2BDE44FCC}" srcOrd="4" destOrd="0" presId="urn:microsoft.com/office/officeart/2018/2/layout/IconVerticalSolidList"/>
    <dgm:cxn modelId="{7AB7DD3B-7985-449E-AEAD-135FBB41F68A}" type="presParOf" srcId="{885C0543-E2CD-419A-807A-B9E2BDE44FCC}" destId="{478BB61E-7452-452F-8236-501549B1CE09}" srcOrd="0" destOrd="0" presId="urn:microsoft.com/office/officeart/2018/2/layout/IconVerticalSolidList"/>
    <dgm:cxn modelId="{35DD148C-25D3-4699-BEEA-67AE2DB487BA}" type="presParOf" srcId="{885C0543-E2CD-419A-807A-B9E2BDE44FCC}" destId="{F2D95BB3-2DBF-4BF3-9108-05DAC9B3C545}" srcOrd="1" destOrd="0" presId="urn:microsoft.com/office/officeart/2018/2/layout/IconVerticalSolidList"/>
    <dgm:cxn modelId="{519EA709-2700-4404-802D-76A8F1B5592B}" type="presParOf" srcId="{885C0543-E2CD-419A-807A-B9E2BDE44FCC}" destId="{B3AFA5A2-6064-4197-882D-1C79236E26E1}" srcOrd="2" destOrd="0" presId="urn:microsoft.com/office/officeart/2018/2/layout/IconVerticalSolidList"/>
    <dgm:cxn modelId="{F7D9B4C0-9107-4ADA-B6C6-6E66110C017D}" type="presParOf" srcId="{885C0543-E2CD-419A-807A-B9E2BDE44FCC}" destId="{0398BA3F-07F3-4569-838C-E762B654C5A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DF4A0-E364-447D-9E1A-9EC7257D8ED0}">
      <dsp:nvSpPr>
        <dsp:cNvPr id="0" name=""/>
        <dsp:cNvSpPr/>
      </dsp:nvSpPr>
      <dsp:spPr>
        <a:xfrm>
          <a:off x="2231" y="280813"/>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Guided reading</a:t>
          </a:r>
          <a:endParaRPr lang="en-US" sz="2000" kern="1200" dirty="0"/>
        </a:p>
      </dsp:txBody>
      <dsp:txXfrm>
        <a:off x="2231" y="280813"/>
        <a:ext cx="1770533" cy="1062320"/>
      </dsp:txXfrm>
    </dsp:sp>
    <dsp:sp modelId="{4D804877-0C4C-4572-AE31-8A488F167E73}">
      <dsp:nvSpPr>
        <dsp:cNvPr id="0" name=""/>
        <dsp:cNvSpPr/>
      </dsp:nvSpPr>
      <dsp:spPr>
        <a:xfrm>
          <a:off x="1949818" y="280813"/>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Extended Writing</a:t>
          </a:r>
        </a:p>
      </dsp:txBody>
      <dsp:txXfrm>
        <a:off x="1949818" y="280813"/>
        <a:ext cx="1770533" cy="1062320"/>
      </dsp:txXfrm>
    </dsp:sp>
    <dsp:sp modelId="{458DD898-6166-4A90-831D-259759BEDDE6}">
      <dsp:nvSpPr>
        <dsp:cNvPr id="0" name=""/>
        <dsp:cNvSpPr/>
      </dsp:nvSpPr>
      <dsp:spPr>
        <a:xfrm>
          <a:off x="3897406" y="280813"/>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Spelling</a:t>
          </a:r>
          <a:endParaRPr lang="en-US" sz="2000" kern="1200" dirty="0"/>
        </a:p>
      </dsp:txBody>
      <dsp:txXfrm>
        <a:off x="3897406" y="280813"/>
        <a:ext cx="1770533" cy="1062320"/>
      </dsp:txXfrm>
    </dsp:sp>
    <dsp:sp modelId="{616A6AAD-4724-4D0C-AE46-34AF8BFBC928}">
      <dsp:nvSpPr>
        <dsp:cNvPr id="0" name=""/>
        <dsp:cNvSpPr/>
      </dsp:nvSpPr>
      <dsp:spPr>
        <a:xfrm>
          <a:off x="5844993" y="280813"/>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Handwriting</a:t>
          </a:r>
          <a:endParaRPr lang="en-US" sz="2000" kern="1200" dirty="0"/>
        </a:p>
      </dsp:txBody>
      <dsp:txXfrm>
        <a:off x="5844993" y="280813"/>
        <a:ext cx="1770533" cy="1062320"/>
      </dsp:txXfrm>
    </dsp:sp>
    <dsp:sp modelId="{0AD17A58-7DFC-457F-AA95-4DCBC55E528F}">
      <dsp:nvSpPr>
        <dsp:cNvPr id="0" name=""/>
        <dsp:cNvSpPr/>
      </dsp:nvSpPr>
      <dsp:spPr>
        <a:xfrm>
          <a:off x="2231" y="1520187"/>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kern="1200" dirty="0">
              <a:latin typeface="Corbel" panose="020B0503020204020204"/>
            </a:rPr>
            <a:t>Maths</a:t>
          </a:r>
          <a:endParaRPr lang="en-US" sz="2000" kern="1200" dirty="0"/>
        </a:p>
      </dsp:txBody>
      <dsp:txXfrm>
        <a:off x="2231" y="1520187"/>
        <a:ext cx="1770533" cy="1062320"/>
      </dsp:txXfrm>
    </dsp:sp>
    <dsp:sp modelId="{EEABACAD-C1A0-4E6B-B607-DE2BEC219A2B}">
      <dsp:nvSpPr>
        <dsp:cNvPr id="0" name=""/>
        <dsp:cNvSpPr/>
      </dsp:nvSpPr>
      <dsp:spPr>
        <a:xfrm>
          <a:off x="1949818" y="1520187"/>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kern="1200" dirty="0">
              <a:latin typeface="Arial"/>
            </a:rPr>
            <a:t>Maths fluency</a:t>
          </a:r>
          <a:endParaRPr lang="en-GB" sz="2000" kern="1200" dirty="0">
            <a:latin typeface="Corbel" panose="020B0503020204020204"/>
          </a:endParaRPr>
        </a:p>
      </dsp:txBody>
      <dsp:txXfrm>
        <a:off x="1949818" y="1520187"/>
        <a:ext cx="1770533" cy="1062320"/>
      </dsp:txXfrm>
    </dsp:sp>
    <dsp:sp modelId="{1745D32B-5283-44F7-8C37-3F7902BE308E}">
      <dsp:nvSpPr>
        <dsp:cNvPr id="0" name=""/>
        <dsp:cNvSpPr/>
      </dsp:nvSpPr>
      <dsp:spPr>
        <a:xfrm>
          <a:off x="3897406" y="1520187"/>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Arial"/>
            </a:rPr>
            <a:t> </a:t>
          </a:r>
          <a:r>
            <a:rPr lang="en-GB" sz="2500" kern="1200" dirty="0"/>
            <a:t>Computing</a:t>
          </a:r>
        </a:p>
      </dsp:txBody>
      <dsp:txXfrm>
        <a:off x="3897406" y="1520187"/>
        <a:ext cx="1770533" cy="1062320"/>
      </dsp:txXfrm>
    </dsp:sp>
    <dsp:sp modelId="{6F44247F-0AA4-47C1-B819-6BE088878CE2}">
      <dsp:nvSpPr>
        <dsp:cNvPr id="0" name=""/>
        <dsp:cNvSpPr/>
      </dsp:nvSpPr>
      <dsp:spPr>
        <a:xfrm>
          <a:off x="5844993" y="1520187"/>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RSHE</a:t>
          </a:r>
          <a:endParaRPr lang="en-US" sz="2000" kern="1200" dirty="0"/>
        </a:p>
      </dsp:txBody>
      <dsp:txXfrm>
        <a:off x="5844993" y="1520187"/>
        <a:ext cx="1770533" cy="1062320"/>
      </dsp:txXfrm>
    </dsp:sp>
    <dsp:sp modelId="{C87697C5-1748-4BB5-8B96-5383D869B2EF}">
      <dsp:nvSpPr>
        <dsp:cNvPr id="0" name=""/>
        <dsp:cNvSpPr/>
      </dsp:nvSpPr>
      <dsp:spPr>
        <a:xfrm>
          <a:off x="2231" y="2759561"/>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MFL</a:t>
          </a:r>
          <a:endParaRPr lang="en-US" sz="2000" kern="1200" dirty="0"/>
        </a:p>
      </dsp:txBody>
      <dsp:txXfrm>
        <a:off x="2231" y="2759561"/>
        <a:ext cx="1770533" cy="1062320"/>
      </dsp:txXfrm>
    </dsp:sp>
    <dsp:sp modelId="{C671E0CC-EB20-4FD9-8113-0D445522A7B6}">
      <dsp:nvSpPr>
        <dsp:cNvPr id="0" name=""/>
        <dsp:cNvSpPr/>
      </dsp:nvSpPr>
      <dsp:spPr>
        <a:xfrm>
          <a:off x="1949818" y="2759561"/>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Science</a:t>
          </a:r>
          <a:endParaRPr lang="en-US" sz="2000" kern="1200" dirty="0"/>
        </a:p>
      </dsp:txBody>
      <dsp:txXfrm>
        <a:off x="1949818" y="2759561"/>
        <a:ext cx="1770533" cy="1062320"/>
      </dsp:txXfrm>
    </dsp:sp>
    <dsp:sp modelId="{0FEC86DB-FFB5-457A-891D-159BC0C6C100}">
      <dsp:nvSpPr>
        <dsp:cNvPr id="0" name=""/>
        <dsp:cNvSpPr/>
      </dsp:nvSpPr>
      <dsp:spPr>
        <a:xfrm>
          <a:off x="3897406" y="2759561"/>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Art/D&amp;T</a:t>
          </a:r>
        </a:p>
      </dsp:txBody>
      <dsp:txXfrm>
        <a:off x="3897406" y="2759561"/>
        <a:ext cx="1770533" cy="1062320"/>
      </dsp:txXfrm>
    </dsp:sp>
    <dsp:sp modelId="{215442AB-70FA-4BF1-86CA-2F7E485F9413}">
      <dsp:nvSpPr>
        <dsp:cNvPr id="0" name=""/>
        <dsp:cNvSpPr/>
      </dsp:nvSpPr>
      <dsp:spPr>
        <a:xfrm>
          <a:off x="5844993" y="2759561"/>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Geography/History</a:t>
          </a:r>
        </a:p>
      </dsp:txBody>
      <dsp:txXfrm>
        <a:off x="5844993" y="2759561"/>
        <a:ext cx="1770533" cy="1062320"/>
      </dsp:txXfrm>
    </dsp:sp>
    <dsp:sp modelId="{0238B4FF-B00F-476D-9071-8E4F09740686}">
      <dsp:nvSpPr>
        <dsp:cNvPr id="0" name=""/>
        <dsp:cNvSpPr/>
      </dsp:nvSpPr>
      <dsp:spPr>
        <a:xfrm>
          <a:off x="976025" y="3998934"/>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RE</a:t>
          </a:r>
          <a:endParaRPr lang="en-US" sz="2000" kern="1200" dirty="0"/>
        </a:p>
      </dsp:txBody>
      <dsp:txXfrm>
        <a:off x="976025" y="3998934"/>
        <a:ext cx="1770533" cy="1062320"/>
      </dsp:txXfrm>
    </dsp:sp>
    <dsp:sp modelId="{57299AD1-1B59-492C-9DA4-952B951CF174}">
      <dsp:nvSpPr>
        <dsp:cNvPr id="0" name=""/>
        <dsp:cNvSpPr/>
      </dsp:nvSpPr>
      <dsp:spPr>
        <a:xfrm>
          <a:off x="2923612" y="3998934"/>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PE</a:t>
          </a:r>
          <a:endParaRPr lang="en-US" sz="2000" kern="1200" dirty="0"/>
        </a:p>
      </dsp:txBody>
      <dsp:txXfrm>
        <a:off x="2923612" y="3998934"/>
        <a:ext cx="1770533" cy="1062320"/>
      </dsp:txXfrm>
    </dsp:sp>
    <dsp:sp modelId="{9A29E0C8-4ABF-460A-B0BA-3114253F1D93}">
      <dsp:nvSpPr>
        <dsp:cNvPr id="0" name=""/>
        <dsp:cNvSpPr/>
      </dsp:nvSpPr>
      <dsp:spPr>
        <a:xfrm>
          <a:off x="4871199" y="3998934"/>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Music</a:t>
          </a:r>
        </a:p>
      </dsp:txBody>
      <dsp:txXfrm>
        <a:off x="4871199" y="3998934"/>
        <a:ext cx="1770533" cy="10623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94EB0-3603-4D3A-9751-9AB87F7837E2}">
      <dsp:nvSpPr>
        <dsp:cNvPr id="0" name=""/>
        <dsp:cNvSpPr/>
      </dsp:nvSpPr>
      <dsp:spPr>
        <a:xfrm>
          <a:off x="0" y="2906"/>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BC6249-8E81-4A38-AEC7-399D81F9DB9C}">
      <dsp:nvSpPr>
        <dsp:cNvPr id="0" name=""/>
        <dsp:cNvSpPr/>
      </dsp:nvSpPr>
      <dsp:spPr>
        <a:xfrm>
          <a:off x="400559" y="300843"/>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D6CE4E-6E49-4400-86D3-3E19754428A6}">
      <dsp:nvSpPr>
        <dsp:cNvPr id="0" name=""/>
        <dsp:cNvSpPr/>
      </dsp:nvSpPr>
      <dsp:spPr>
        <a:xfrm>
          <a:off x="1530120" y="2906"/>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The school uniform policy sets out clearly the expectations.</a:t>
          </a:r>
          <a:endParaRPr lang="en-US" sz="1400" kern="1200" dirty="0"/>
        </a:p>
      </dsp:txBody>
      <dsp:txXfrm>
        <a:off x="1530120" y="2906"/>
        <a:ext cx="6516771" cy="1325457"/>
      </dsp:txXfrm>
    </dsp:sp>
    <dsp:sp modelId="{464216E9-B57C-46AF-A20A-3406684135B4}">
      <dsp:nvSpPr>
        <dsp:cNvPr id="0" name=""/>
        <dsp:cNvSpPr/>
      </dsp:nvSpPr>
      <dsp:spPr>
        <a:xfrm>
          <a:off x="0" y="1600252"/>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C5BE57-F38E-4693-8BDC-2EC14CBFD5B0}">
      <dsp:nvSpPr>
        <dsp:cNvPr id="0" name=""/>
        <dsp:cNvSpPr/>
      </dsp:nvSpPr>
      <dsp:spPr>
        <a:xfrm>
          <a:off x="400559" y="1898189"/>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EB71C7-9C3B-4CFF-8B3D-8DC294B77CF3}">
      <dsp:nvSpPr>
        <dsp:cNvPr id="0" name=""/>
        <dsp:cNvSpPr/>
      </dsp:nvSpPr>
      <dsp:spPr>
        <a:xfrm>
          <a:off x="1530120" y="1600252"/>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Grey trousers / dresses / skirts / tailored shorts</a:t>
          </a:r>
        </a:p>
        <a:p>
          <a:pPr marL="0" lvl="0" indent="0" algn="l" defTabSz="622300">
            <a:lnSpc>
              <a:spcPct val="90000"/>
            </a:lnSpc>
            <a:spcBef>
              <a:spcPct val="0"/>
            </a:spcBef>
            <a:spcAft>
              <a:spcPct val="35000"/>
            </a:spcAft>
            <a:buNone/>
          </a:pPr>
          <a:r>
            <a:rPr lang="en-GB" sz="1400" kern="1200" dirty="0"/>
            <a:t>White polo shirts / shirts / blouses</a:t>
          </a:r>
        </a:p>
        <a:p>
          <a:pPr marL="0" lvl="0" indent="0" algn="l" defTabSz="622300">
            <a:lnSpc>
              <a:spcPct val="90000"/>
            </a:lnSpc>
            <a:spcBef>
              <a:spcPct val="0"/>
            </a:spcBef>
            <a:spcAft>
              <a:spcPct val="35000"/>
            </a:spcAft>
            <a:buNone/>
          </a:pPr>
          <a:r>
            <a:rPr lang="en-GB" sz="1400" kern="1200" dirty="0"/>
            <a:t>Navy blue sweatshirt / cardigan</a:t>
          </a:r>
        </a:p>
        <a:p>
          <a:pPr marL="0" lvl="0" indent="0" algn="l" defTabSz="622300">
            <a:lnSpc>
              <a:spcPct val="90000"/>
            </a:lnSpc>
            <a:spcBef>
              <a:spcPct val="0"/>
            </a:spcBef>
            <a:spcAft>
              <a:spcPct val="35000"/>
            </a:spcAft>
            <a:buNone/>
          </a:pPr>
          <a:r>
            <a:rPr lang="en-GB" sz="1400" kern="1200" dirty="0"/>
            <a:t>Blue gingham summer dresses</a:t>
          </a:r>
        </a:p>
        <a:p>
          <a:pPr marL="0" lvl="0" indent="0" algn="l" defTabSz="622300">
            <a:lnSpc>
              <a:spcPct val="90000"/>
            </a:lnSpc>
            <a:spcBef>
              <a:spcPct val="0"/>
            </a:spcBef>
            <a:spcAft>
              <a:spcPct val="35000"/>
            </a:spcAft>
            <a:buNone/>
          </a:pPr>
          <a:r>
            <a:rPr lang="en-GB" sz="1400" kern="1200" dirty="0"/>
            <a:t>PLAIN black shoes or trainers</a:t>
          </a:r>
        </a:p>
      </dsp:txBody>
      <dsp:txXfrm>
        <a:off x="1530120" y="1600252"/>
        <a:ext cx="6516771" cy="1325457"/>
      </dsp:txXfrm>
    </dsp:sp>
    <dsp:sp modelId="{478BB61E-7452-452F-8236-501549B1CE09}">
      <dsp:nvSpPr>
        <dsp:cNvPr id="0" name=""/>
        <dsp:cNvSpPr/>
      </dsp:nvSpPr>
      <dsp:spPr>
        <a:xfrm>
          <a:off x="0" y="3197598"/>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D95BB3-2DBF-4BF3-9108-05DAC9B3C545}">
      <dsp:nvSpPr>
        <dsp:cNvPr id="0" name=""/>
        <dsp:cNvSpPr/>
      </dsp:nvSpPr>
      <dsp:spPr>
        <a:xfrm>
          <a:off x="400559" y="3495535"/>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98BA3F-07F3-4569-838C-E762B654C5AA}">
      <dsp:nvSpPr>
        <dsp:cNvPr id="0" name=""/>
        <dsp:cNvSpPr/>
      </dsp:nvSpPr>
      <dsp:spPr>
        <a:xfrm>
          <a:off x="1530120" y="3197598"/>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If you child is not appropriately dressed, they will be given suitable clothing to wear. They will be told to remove jewellery, and a letter will be sent home with a reminder of school policy.</a:t>
          </a:r>
          <a:endParaRPr lang="en-US" sz="1400" kern="1200" dirty="0"/>
        </a:p>
      </dsp:txBody>
      <dsp:txXfrm>
        <a:off x="1530120" y="3197598"/>
        <a:ext cx="6516771" cy="132545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53EF5-D3AA-4F4F-9C0D-D46EF54BB24C}" type="datetimeFigureOut">
              <a:rPr lang="en-GB" smtClean="0"/>
              <a:t>14/07/2026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B406D-F51E-47BB-B78E-87E4B8860F73}" type="slidenum">
              <a:rPr lang="en-GB" smtClean="0"/>
              <a:t>‹#›</a:t>
            </a:fld>
            <a:endParaRPr lang="en-GB"/>
          </a:p>
        </p:txBody>
      </p:sp>
    </p:spTree>
    <p:extLst>
      <p:ext uri="{BB962C8B-B14F-4D97-AF65-F5344CB8AC3E}">
        <p14:creationId xmlns:p14="http://schemas.microsoft.com/office/powerpoint/2010/main" val="1138305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US" dirty="0">
                <a:cs typeface="Calibri"/>
              </a:rPr>
              <a:t>Good afternoon, welcome to our new to reception meeting. The aim of this meeting is to give you a little bit of information about reception and some information about Fairlands if you are new to the school</a:t>
            </a:r>
          </a:p>
        </p:txBody>
      </p:sp>
      <p:sp>
        <p:nvSpPr>
          <p:cNvPr id="4" name="Slide Number Placeholder 3"/>
          <p:cNvSpPr>
            <a:spLocks noGrp="1"/>
          </p:cNvSpPr>
          <p:nvPr>
            <p:ph type="sldNum" sz="quarter" idx="5"/>
          </p:nvPr>
        </p:nvSpPr>
        <p:spPr/>
        <p:txBody>
          <a:bodyPr/>
          <a:lstStyle/>
          <a:p>
            <a:fld id="{B76B406D-F51E-47BB-B78E-87E4B8860F73}" type="slidenum">
              <a:rPr lang="en-GB" smtClean="0"/>
              <a:t>1</a:t>
            </a:fld>
            <a:endParaRPr lang="en-GB"/>
          </a:p>
        </p:txBody>
      </p:sp>
    </p:spTree>
    <p:extLst>
      <p:ext uri="{BB962C8B-B14F-4D97-AF65-F5344CB8AC3E}">
        <p14:creationId xmlns:p14="http://schemas.microsoft.com/office/powerpoint/2010/main" val="187471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ROCHELLE</a:t>
            </a:r>
          </a:p>
        </p:txBody>
      </p:sp>
      <p:sp>
        <p:nvSpPr>
          <p:cNvPr id="4" name="Slide Number Placeholder 3"/>
          <p:cNvSpPr>
            <a:spLocks noGrp="1"/>
          </p:cNvSpPr>
          <p:nvPr>
            <p:ph type="sldNum" sz="quarter" idx="5"/>
          </p:nvPr>
        </p:nvSpPr>
        <p:spPr/>
        <p:txBody>
          <a:bodyPr/>
          <a:lstStyle/>
          <a:p>
            <a:fld id="{B76B406D-F51E-47BB-B78E-87E4B8860F73}" type="slidenum">
              <a:rPr lang="en-GB" smtClean="0"/>
              <a:t>2</a:t>
            </a:fld>
            <a:endParaRPr lang="en-GB"/>
          </a:p>
        </p:txBody>
      </p:sp>
    </p:spTree>
    <p:extLst>
      <p:ext uri="{BB962C8B-B14F-4D97-AF65-F5344CB8AC3E}">
        <p14:creationId xmlns:p14="http://schemas.microsoft.com/office/powerpoint/2010/main" val="1002220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Each teacher to introduce themselves </a:t>
            </a:r>
            <a:endParaRPr lang="en-GB" dirty="0"/>
          </a:p>
        </p:txBody>
      </p:sp>
      <p:sp>
        <p:nvSpPr>
          <p:cNvPr id="4" name="Slide Number Placeholder 3"/>
          <p:cNvSpPr>
            <a:spLocks noGrp="1"/>
          </p:cNvSpPr>
          <p:nvPr>
            <p:ph type="sldNum" sz="quarter" idx="10"/>
          </p:nvPr>
        </p:nvSpPr>
        <p:spPr/>
        <p:txBody>
          <a:bodyPr/>
          <a:lstStyle/>
          <a:p>
            <a:fld id="{B76B406D-F51E-47BB-B78E-87E4B8860F73}" type="slidenum">
              <a:rPr lang="en-GB" smtClean="0"/>
              <a:t>3</a:t>
            </a:fld>
            <a:endParaRPr lang="en-GB"/>
          </a:p>
        </p:txBody>
      </p:sp>
    </p:spTree>
    <p:extLst>
      <p:ext uri="{BB962C8B-B14F-4D97-AF65-F5344CB8AC3E}">
        <p14:creationId xmlns:p14="http://schemas.microsoft.com/office/powerpoint/2010/main" val="633611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Explain school structure and headship team </a:t>
            </a:r>
          </a:p>
        </p:txBody>
      </p:sp>
      <p:sp>
        <p:nvSpPr>
          <p:cNvPr id="4" name="Slide Number Placeholder 3"/>
          <p:cNvSpPr>
            <a:spLocks noGrp="1"/>
          </p:cNvSpPr>
          <p:nvPr>
            <p:ph type="sldNum" sz="quarter" idx="10"/>
          </p:nvPr>
        </p:nvSpPr>
        <p:spPr/>
        <p:txBody>
          <a:bodyPr/>
          <a:lstStyle/>
          <a:p>
            <a:fld id="{B76B406D-F51E-47BB-B78E-87E4B8860F73}" type="slidenum">
              <a:rPr lang="en-GB" smtClean="0"/>
              <a:t>6</a:t>
            </a:fld>
            <a:endParaRPr lang="en-GB"/>
          </a:p>
        </p:txBody>
      </p:sp>
    </p:spTree>
    <p:extLst>
      <p:ext uri="{BB962C8B-B14F-4D97-AF65-F5344CB8AC3E}">
        <p14:creationId xmlns:p14="http://schemas.microsoft.com/office/powerpoint/2010/main" val="1024765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a:lnSpc>
                <a:spcPct val="150000"/>
              </a:lnSpc>
              <a:spcBef>
                <a:spcPts val="1200"/>
              </a:spcBef>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7</a:t>
            </a:fld>
            <a:endParaRPr lang="en-GB"/>
          </a:p>
        </p:txBody>
      </p:sp>
    </p:spTree>
    <p:extLst>
      <p:ext uri="{BB962C8B-B14F-4D97-AF65-F5344CB8AC3E}">
        <p14:creationId xmlns:p14="http://schemas.microsoft.com/office/powerpoint/2010/main" val="1029803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Early Years we follow the Early Years Foundation Stage Curriculum which is split into 'Prime areas' and 'Specific areas' </a:t>
            </a:r>
            <a:endParaRPr lang="en-GB" dirty="0">
              <a:cs typeface="Calibri"/>
            </a:endParaRPr>
          </a:p>
          <a:p>
            <a:r>
              <a:rPr lang="en-US" dirty="0">
                <a:ea typeface="Calibri"/>
                <a:cs typeface="Calibri"/>
              </a:rPr>
              <a:t>The prime areas cover: Communication and language, Personal, social and emotional development and physical development</a:t>
            </a:r>
          </a:p>
          <a:p>
            <a:r>
              <a:rPr lang="en-US" dirty="0">
                <a:ea typeface="Calibri"/>
                <a:cs typeface="Calibri"/>
              </a:rPr>
              <a:t>The specific areas cover: </a:t>
            </a:r>
            <a:r>
              <a:rPr lang="en-US" dirty="0" err="1">
                <a:ea typeface="Calibri"/>
                <a:cs typeface="Calibri"/>
              </a:rPr>
              <a:t>Liteacy</a:t>
            </a:r>
            <a:r>
              <a:rPr lang="en-US" dirty="0">
                <a:ea typeface="Calibri"/>
                <a:cs typeface="Calibri"/>
              </a:rPr>
              <a:t>, </a:t>
            </a:r>
            <a:r>
              <a:rPr lang="en-US" dirty="0" err="1">
                <a:ea typeface="Calibri"/>
                <a:cs typeface="Calibri"/>
              </a:rPr>
              <a:t>Maths</a:t>
            </a:r>
            <a:r>
              <a:rPr lang="en-US" dirty="0">
                <a:ea typeface="Calibri"/>
                <a:cs typeface="Calibri"/>
              </a:rPr>
              <a:t>, Understanding the World and Expressive Arts and Design</a:t>
            </a:r>
          </a:p>
          <a:p>
            <a:endParaRPr lang="en-US" dirty="0">
              <a:ea typeface="Calibri"/>
              <a:cs typeface="Calibri"/>
            </a:endParaRPr>
          </a:p>
          <a:p>
            <a:endParaRPr lang="en-US" dirty="0">
              <a:ea typeface="Calibri"/>
              <a:cs typeface="Calibri"/>
            </a:endParaRPr>
          </a:p>
          <a:p>
            <a:pPr marL="171450" indent="-171450">
              <a:buFont typeface="Arial,Sans-Serif"/>
              <a:buChar char="•"/>
            </a:pPr>
            <a:r>
              <a:rPr lang="en-US" dirty="0"/>
              <a:t>Alongside the Early Years Foundation Stage curriculum, we use the characteristics of effective learning. </a:t>
            </a:r>
            <a:endParaRPr lang="en-US" dirty="0">
              <a:cs typeface="Calibri"/>
            </a:endParaRPr>
          </a:p>
          <a:p>
            <a:pPr marL="171450" indent="-171450">
              <a:buFont typeface="Arial,Sans-Serif"/>
              <a:buChar char="•"/>
            </a:pPr>
            <a:r>
              <a:rPr lang="en-US" dirty="0"/>
              <a:t>The characteristics of effective learning describe behaviors children use in order to learn. </a:t>
            </a:r>
            <a:endParaRPr lang="en-US" dirty="0">
              <a:cs typeface="Calibri"/>
            </a:endParaRPr>
          </a:p>
          <a:p>
            <a:pPr marL="171450" indent="-171450">
              <a:buFont typeface="Arial,Sans-Serif"/>
              <a:buChar char="•"/>
            </a:pPr>
            <a:r>
              <a:rPr lang="en-US" dirty="0"/>
              <a:t>The focus of these is on how children learn rather than what they learn. </a:t>
            </a:r>
            <a:endParaRPr lang="en-US" dirty="0">
              <a:cs typeface="Calibri"/>
            </a:endParaRPr>
          </a:p>
          <a:p>
            <a:pPr marL="171450" indent="-171450">
              <a:buFont typeface="Arial,Sans-Serif"/>
              <a:buChar char="•"/>
            </a:pPr>
            <a:r>
              <a:rPr lang="en-US" dirty="0"/>
              <a:t>Effective learning must be meaningful to a child, so that they are able to use what they have learned and apply it in new situations </a:t>
            </a:r>
            <a:endParaRPr lang="en-US" dirty="0">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8</a:t>
            </a:fld>
            <a:endParaRPr lang="en-GB"/>
          </a:p>
        </p:txBody>
      </p:sp>
    </p:spTree>
    <p:extLst>
      <p:ext uri="{BB962C8B-B14F-4D97-AF65-F5344CB8AC3E}">
        <p14:creationId xmlns:p14="http://schemas.microsoft.com/office/powerpoint/2010/main" val="1000926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E858C-28F4-95D7-B283-DCD190993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C7E68-ED28-1CAF-4C51-64215D0B7E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08376D-F798-065D-2126-822A673D55A3}"/>
              </a:ext>
            </a:extLst>
          </p:cNvPr>
          <p:cNvSpPr>
            <a:spLocks noGrp="1"/>
          </p:cNvSpPr>
          <p:nvPr>
            <p:ph type="body" idx="1"/>
          </p:nvPr>
        </p:nvSpPr>
        <p:spPr/>
        <p:txBody>
          <a:bodyPr/>
          <a:lstStyle/>
          <a:p>
            <a:pPr marL="171450" indent="-171450">
              <a:buFont typeface="Arial"/>
              <a:buChar char="•"/>
            </a:pPr>
            <a:r>
              <a:rPr lang="en-US" dirty="0">
                <a:ea typeface="Calibri" panose="020F0502020204030204"/>
                <a:cs typeface="Calibri" panose="020F0502020204030204"/>
              </a:rPr>
              <a:t>You would have noticed that the children have a big chunk of time in the morning and in the afternoon called 'independent time'.</a:t>
            </a:r>
            <a:endParaRPr lang="en-US" dirty="0"/>
          </a:p>
          <a:p>
            <a:pPr marL="171450" indent="-171450">
              <a:buFont typeface="Arial"/>
              <a:buChar char="•"/>
            </a:pPr>
            <a:r>
              <a:rPr lang="en-US" dirty="0"/>
              <a:t>The purpose of this is to emphasis learning through play and how high-quality play will involve many of the areas of learning.</a:t>
            </a:r>
            <a:endParaRPr lang="en-GB" dirty="0">
              <a:ea typeface="Calibri" panose="020F0502020204030204"/>
              <a:cs typeface="Calibri" panose="020F0502020204030204"/>
            </a:endParaRPr>
          </a:p>
          <a:p>
            <a:pPr marL="171450" indent="-171450">
              <a:buFont typeface="Arial"/>
              <a:buChar char="•"/>
            </a:pPr>
            <a:r>
              <a:rPr lang="en-US" dirty="0"/>
              <a:t>Explain the adult role’s in supporting and extending learning through play. </a:t>
            </a:r>
            <a:endParaRPr lang="en-GB" dirty="0"/>
          </a:p>
          <a:p>
            <a:pPr marL="171450" indent="-171450">
              <a:buFont typeface="Arial"/>
              <a:buChar char="•"/>
            </a:pPr>
            <a:endParaRPr lang="en-US" dirty="0">
              <a:ea typeface="Calibri"/>
              <a:cs typeface="Calibri"/>
            </a:endParaRPr>
          </a:p>
          <a:p>
            <a:pPr marL="171450" indent="-171450">
              <a:buFont typeface="Arial"/>
              <a:buChar char="•"/>
            </a:pPr>
            <a:r>
              <a:rPr lang="en-GB" dirty="0"/>
              <a:t>Outdoor learning clothes</a:t>
            </a:r>
            <a:endParaRPr lang="en-US" dirty="0"/>
          </a:p>
          <a:p>
            <a:pPr marL="171450" indent="-171450">
              <a:buFont typeface="Arial"/>
              <a:buChar char="•"/>
            </a:pPr>
            <a:r>
              <a:rPr lang="en-GB" dirty="0"/>
              <a:t>Weather expectations  </a:t>
            </a:r>
            <a:endParaRPr lang="en-US" dirty="0"/>
          </a:p>
          <a:p>
            <a:pPr marL="171450" indent="-171450">
              <a:buFont typeface="Arial"/>
              <a:buChar char="•"/>
            </a:pP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BFCDC724-AACC-4D34-FF4D-C3C95AB5D875}"/>
              </a:ext>
            </a:extLst>
          </p:cNvPr>
          <p:cNvSpPr>
            <a:spLocks noGrp="1"/>
          </p:cNvSpPr>
          <p:nvPr>
            <p:ph type="sldNum" sz="quarter" idx="5"/>
          </p:nvPr>
        </p:nvSpPr>
        <p:spPr/>
        <p:txBody>
          <a:bodyPr/>
          <a:lstStyle/>
          <a:p>
            <a:fld id="{B76B406D-F51E-47BB-B78E-87E4B8860F73}" type="slidenum">
              <a:rPr lang="en-GB" smtClean="0"/>
              <a:t>10</a:t>
            </a:fld>
            <a:endParaRPr lang="en-GB"/>
          </a:p>
        </p:txBody>
      </p:sp>
    </p:spTree>
    <p:extLst>
      <p:ext uri="{BB962C8B-B14F-4D97-AF65-F5344CB8AC3E}">
        <p14:creationId xmlns:p14="http://schemas.microsoft.com/office/powerpoint/2010/main" val="1022845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r>
              <a:rPr lang="en-GB" dirty="0">
                <a:ea typeface="Calibri" panose="020F0502020204030204"/>
                <a:cs typeface="Calibri" panose="020F0502020204030204"/>
              </a:rPr>
              <a:t>FAYE</a:t>
            </a:r>
          </a:p>
        </p:txBody>
      </p:sp>
      <p:sp>
        <p:nvSpPr>
          <p:cNvPr id="4" name="Slide Number Placeholder 3"/>
          <p:cNvSpPr>
            <a:spLocks noGrp="1"/>
          </p:cNvSpPr>
          <p:nvPr>
            <p:ph type="sldNum" sz="quarter" idx="10"/>
          </p:nvPr>
        </p:nvSpPr>
        <p:spPr/>
        <p:txBody>
          <a:bodyPr/>
          <a:lstStyle/>
          <a:p>
            <a:fld id="{B76B406D-F51E-47BB-B78E-87E4B8860F73}" type="slidenum">
              <a:rPr lang="en-GB" smtClean="0"/>
              <a:t>11</a:t>
            </a:fld>
            <a:endParaRPr lang="en-GB"/>
          </a:p>
        </p:txBody>
      </p:sp>
    </p:spTree>
    <p:extLst>
      <p:ext uri="{BB962C8B-B14F-4D97-AF65-F5344CB8AC3E}">
        <p14:creationId xmlns:p14="http://schemas.microsoft.com/office/powerpoint/2010/main" val="898777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yellow forms. Write all people on there who can collect (including yourself) if someone else collecting – phone office ASAP. </a:t>
            </a:r>
            <a:endParaRPr lang="en-US" dirty="0">
              <a:cs typeface="Calibri"/>
            </a:endParaRPr>
          </a:p>
          <a:p>
            <a:endParaRPr lang="en-US" dirty="0"/>
          </a:p>
          <a:p>
            <a:r>
              <a:rPr lang="en-US" dirty="0"/>
              <a:t>If the person is not on the yellow form they will be asked a password. Make sure you let the office know the person collecting. If someone comes to collect and they are not on the yellow form or we have not had a message – we will phone the first two contacts. </a:t>
            </a:r>
            <a:endParaRPr lang="en-GB"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13</a:t>
            </a:fld>
            <a:endParaRPr lang="en-GB"/>
          </a:p>
        </p:txBody>
      </p:sp>
    </p:spTree>
    <p:extLst>
      <p:ext uri="{BB962C8B-B14F-4D97-AF65-F5344CB8AC3E}">
        <p14:creationId xmlns:p14="http://schemas.microsoft.com/office/powerpoint/2010/main" val="2198513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14</a:t>
            </a:fld>
            <a:endParaRPr lang="en-GB"/>
          </a:p>
        </p:txBody>
      </p:sp>
    </p:spTree>
    <p:extLst>
      <p:ext uri="{BB962C8B-B14F-4D97-AF65-F5344CB8AC3E}">
        <p14:creationId xmlns:p14="http://schemas.microsoft.com/office/powerpoint/2010/main" val="856997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60000"/>
              </a:lnSpc>
              <a:spcBef>
                <a:spcPts val="1200"/>
              </a:spcBef>
            </a:pPr>
            <a:endParaRPr lang="en-GB" dirty="0">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15</a:t>
            </a:fld>
            <a:endParaRPr lang="en-GB"/>
          </a:p>
        </p:txBody>
      </p:sp>
    </p:spTree>
    <p:extLst>
      <p:ext uri="{BB962C8B-B14F-4D97-AF65-F5344CB8AC3E}">
        <p14:creationId xmlns:p14="http://schemas.microsoft.com/office/powerpoint/2010/main" val="2577695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marL="171450" indent="-171450">
              <a:lnSpc>
                <a:spcPct val="170000"/>
              </a:lnSpc>
              <a:spcBef>
                <a:spcPts val="1200"/>
              </a:spcBef>
              <a:buFont typeface="Arial"/>
              <a:buChar char="•"/>
            </a:pPr>
            <a:endParaRPr lang="en-GB" dirty="0"/>
          </a:p>
          <a:p>
            <a:pPr marL="171450" indent="-171450">
              <a:lnSpc>
                <a:spcPct val="170000"/>
              </a:lnSpc>
              <a:spcBef>
                <a:spcPts val="1200"/>
              </a:spcBef>
              <a:buFont typeface="Arial"/>
              <a:buChar char="•"/>
            </a:pPr>
            <a:endParaRPr lang="en-GB" dirty="0">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17</a:t>
            </a:fld>
            <a:endParaRPr lang="en-GB"/>
          </a:p>
        </p:txBody>
      </p:sp>
    </p:spTree>
    <p:extLst>
      <p:ext uri="{BB962C8B-B14F-4D97-AF65-F5344CB8AC3E}">
        <p14:creationId xmlns:p14="http://schemas.microsoft.com/office/powerpoint/2010/main" val="2218529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dirty="0">
                <a:ea typeface="Calibri" panose="020F0502020204030204"/>
                <a:cs typeface="Calibri" panose="020F0502020204030204"/>
              </a:rPr>
              <a:t>Children in Reception, Year 1 and Year 2 receive a free school lunch (so this is the best time to encourage your child to try new foods) </a:t>
            </a:r>
            <a:endParaRPr lang="en-GB" dirty="0"/>
          </a:p>
          <a:p>
            <a:pPr marL="171450" indent="-171450">
              <a:buFont typeface="Arial"/>
              <a:buChar char="•"/>
            </a:pPr>
            <a:r>
              <a:rPr lang="en-GB" dirty="0">
                <a:ea typeface="Calibri" panose="020F0502020204030204"/>
                <a:cs typeface="Calibri" panose="020F0502020204030204"/>
              </a:rPr>
              <a:t>This is government funded and all children are eligible, respective of parental income or situation</a:t>
            </a:r>
          </a:p>
          <a:p>
            <a:pPr marL="171450" indent="-171450">
              <a:buFont typeface="Arial"/>
              <a:buChar char="•"/>
            </a:pPr>
            <a:endParaRPr lang="en-GB" dirty="0"/>
          </a:p>
          <a:p>
            <a:pPr marL="171450" indent="-171450">
              <a:buFont typeface="Arial"/>
              <a:buChar char="•"/>
            </a:pPr>
            <a:r>
              <a:rPr lang="en-GB" dirty="0"/>
              <a:t>Lunchtime for the Foundation Stage is 11.30am -12.30pm (in the Lower Hall)</a:t>
            </a:r>
            <a:endParaRPr lang="en-GB" dirty="0">
              <a:ea typeface="Calibri"/>
              <a:cs typeface="Calibri"/>
            </a:endParaRPr>
          </a:p>
          <a:p>
            <a:pPr marL="171450" indent="-171450">
              <a:lnSpc>
                <a:spcPct val="170000"/>
              </a:lnSpc>
              <a:spcBef>
                <a:spcPts val="1200"/>
              </a:spcBef>
              <a:buFont typeface="Arial"/>
              <a:buChar char="•"/>
            </a:pPr>
            <a:r>
              <a:rPr lang="en-GB" dirty="0"/>
              <a:t>Many of the Midday Supervisory Assistants (MSAs) are also Early Years staff. However, your child’s class teacher will also support your child to settle in to the lunchtime routine in the Autumn term</a:t>
            </a:r>
            <a:endParaRPr lang="en-GB" dirty="0">
              <a:ea typeface="Calibri" panose="020F0502020204030204"/>
              <a:cs typeface="Calibri" panose="020F0502020204030204"/>
            </a:endParaRPr>
          </a:p>
          <a:p>
            <a:endParaRPr lang="en-GB" dirty="0"/>
          </a:p>
          <a:p>
            <a:endParaRPr lang="en-GB" u="sng" dirty="0">
              <a:ea typeface="Calibri"/>
              <a:cs typeface="Calibri"/>
            </a:endParaRPr>
          </a:p>
          <a:p>
            <a:r>
              <a:rPr lang="en-GB" u="sng" dirty="0"/>
              <a:t>3 week rolling menu </a:t>
            </a:r>
            <a:endParaRPr lang="en-US" u="sng" dirty="0">
              <a:ea typeface="Calibri"/>
              <a:cs typeface="Calibri"/>
            </a:endParaRPr>
          </a:p>
          <a:p>
            <a:pPr marL="171450" indent="-171450">
              <a:lnSpc>
                <a:spcPct val="170000"/>
              </a:lnSpc>
              <a:spcBef>
                <a:spcPts val="1200"/>
              </a:spcBef>
              <a:buFont typeface="Arial"/>
              <a:buChar char="•"/>
            </a:pPr>
            <a:r>
              <a:rPr lang="en-GB" dirty="0"/>
              <a:t>A menu will be provided with a selection of 4-5 meals, please talk to your child about their preference, to enable your child to independently select their meal choice when they arrive at school. </a:t>
            </a:r>
            <a:endParaRPr lang="en-US" dirty="0">
              <a:ea typeface="Calibri" panose="020F0502020204030204"/>
              <a:cs typeface="Calibri" panose="020F0502020204030204"/>
            </a:endParaRPr>
          </a:p>
          <a:p>
            <a:pPr marL="171450" indent="-171450">
              <a:lnSpc>
                <a:spcPct val="170000"/>
              </a:lnSpc>
              <a:spcBef>
                <a:spcPts val="1200"/>
              </a:spcBef>
              <a:buFont typeface="Arial"/>
              <a:buChar char="•"/>
            </a:pPr>
            <a:endParaRPr lang="en-GB" dirty="0">
              <a:ea typeface="Calibri" panose="020F0502020204030204"/>
              <a:cs typeface="Calibri" panose="020F0502020204030204"/>
            </a:endParaRPr>
          </a:p>
          <a:p>
            <a:endParaRPr lang="en-US" dirty="0">
              <a:cs typeface="Calibri"/>
            </a:endParaRPr>
          </a:p>
          <a:p>
            <a:pPr marL="342900" indent="-342900" algn="ctr">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17</a:t>
            </a:fld>
            <a:endParaRPr lang="en-GB"/>
          </a:p>
        </p:txBody>
      </p:sp>
    </p:spTree>
    <p:extLst>
      <p:ext uri="{BB962C8B-B14F-4D97-AF65-F5344CB8AC3E}">
        <p14:creationId xmlns:p14="http://schemas.microsoft.com/office/powerpoint/2010/main" val="58052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endParaRPr lang="en-GB" dirty="0">
              <a:ea typeface="Calibri"/>
              <a:cs typeface="Calibri"/>
            </a:endParaRPr>
          </a:p>
          <a:p>
            <a:pPr>
              <a:lnSpc>
                <a:spcPct val="170000"/>
              </a:lnSpc>
              <a:spcBef>
                <a:spcPts val="1200"/>
              </a:spcBef>
            </a:pPr>
            <a:endParaRPr lang="en-GB" dirty="0">
              <a:cs typeface="Calibri"/>
            </a:endParaRPr>
          </a:p>
          <a:p>
            <a:pPr>
              <a:lnSpc>
                <a:spcPct val="170000"/>
              </a:lnSpc>
              <a:spcBef>
                <a:spcPts val="1200"/>
              </a:spcBef>
            </a:pPr>
            <a:endParaRPr lang="en-GB" dirty="0"/>
          </a:p>
          <a:p>
            <a:pPr marL="171450" indent="-171450">
              <a:lnSpc>
                <a:spcPct val="90000"/>
              </a:lnSpc>
              <a:spcBef>
                <a:spcPts val="1200"/>
              </a:spcBef>
              <a:buFont typeface="Arial,Sans-Serif"/>
              <a:buChar char="•"/>
            </a:pPr>
            <a:endParaRPr lang="en-GB"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18</a:t>
            </a:fld>
            <a:endParaRPr lang="en-GB"/>
          </a:p>
        </p:txBody>
      </p:sp>
    </p:spTree>
    <p:extLst>
      <p:ext uri="{BB962C8B-B14F-4D97-AF65-F5344CB8AC3E}">
        <p14:creationId xmlns:p14="http://schemas.microsoft.com/office/powerpoint/2010/main" val="1255905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19</a:t>
            </a:fld>
            <a:endParaRPr lang="en-GB"/>
          </a:p>
        </p:txBody>
      </p:sp>
    </p:spTree>
    <p:extLst>
      <p:ext uri="{BB962C8B-B14F-4D97-AF65-F5344CB8AC3E}">
        <p14:creationId xmlns:p14="http://schemas.microsoft.com/office/powerpoint/2010/main" val="2596331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Communication is so important and children learn best when we work together</a:t>
            </a:r>
            <a:endParaRPr lang="en-US">
              <a:cs typeface="Calibri"/>
            </a:endParaRPr>
          </a:p>
          <a:p>
            <a:pPr marL="171450" indent="-171450">
              <a:buFont typeface="Arial"/>
              <a:buChar char="•"/>
            </a:pPr>
            <a:r>
              <a:rPr lang="en-US">
                <a:ea typeface="Calibri"/>
                <a:cs typeface="Calibri"/>
              </a:rPr>
              <a:t>It plays a huge role in ensuring that you are regularly sharing information with us to best support your child</a:t>
            </a:r>
          </a:p>
          <a:p>
            <a:endParaRPr lang="en-US">
              <a:ea typeface="Calibri"/>
              <a:cs typeface="Calibri"/>
            </a:endParaRPr>
          </a:p>
          <a:p>
            <a:pPr>
              <a:buFont typeface="Calibri"/>
            </a:pPr>
            <a:r>
              <a:rPr lang="en-US">
                <a:ea typeface="Calibri"/>
                <a:cs typeface="Calibri"/>
              </a:rPr>
              <a:t>How we may communicate to you:</a:t>
            </a:r>
          </a:p>
          <a:p>
            <a:pPr marL="171450" indent="-171450">
              <a:buFont typeface="Arial"/>
              <a:buChar char="•"/>
            </a:pPr>
            <a:r>
              <a:rPr lang="en-US">
                <a:cs typeface="Calibri"/>
              </a:rPr>
              <a:t>Through the Arbor app – school communication system </a:t>
            </a:r>
          </a:p>
          <a:p>
            <a:pPr marL="171450" indent="-171450">
              <a:buFont typeface="Arial"/>
              <a:buChar char="•"/>
            </a:pPr>
            <a:r>
              <a:rPr lang="en-US">
                <a:cs typeface="Calibri"/>
              </a:rPr>
              <a:t>Homework flyer which is sent via the Arbor App </a:t>
            </a:r>
          </a:p>
          <a:p>
            <a:pPr marL="171450" indent="-171450">
              <a:buFont typeface="Arial"/>
              <a:buChar char="•"/>
            </a:pPr>
            <a:r>
              <a:rPr lang="en-US">
                <a:cs typeface="Calibri"/>
              </a:rPr>
              <a:t>Homework Flyer includes – learning that has taken place that week, learning that will take place the following week, any important messages or dates</a:t>
            </a:r>
          </a:p>
          <a:p>
            <a:pPr marL="171450" indent="-171450">
              <a:buFont typeface="Arial"/>
              <a:buChar char="•"/>
            </a:pPr>
            <a:r>
              <a:rPr lang="en-US">
                <a:cs typeface="Calibri"/>
              </a:rPr>
              <a:t>School website / School Blog </a:t>
            </a:r>
          </a:p>
          <a:p>
            <a:pPr marL="171450" indent="-171450">
              <a:buFont typeface="Arial"/>
              <a:buChar char="•"/>
            </a:pPr>
            <a:r>
              <a:rPr lang="en-US">
                <a:cs typeface="Calibri"/>
              </a:rPr>
              <a:t>Facebook page </a:t>
            </a:r>
          </a:p>
          <a:p>
            <a:pPr marL="171450" indent="-171450">
              <a:buFont typeface="Arial"/>
              <a:buChar char="•"/>
            </a:pPr>
            <a:r>
              <a:rPr lang="en-US">
                <a:cs typeface="Calibri"/>
              </a:rPr>
              <a:t>School notice boards</a:t>
            </a:r>
          </a:p>
          <a:p>
            <a:pPr marL="171450" indent="-171450">
              <a:buFont typeface="Arial"/>
              <a:buChar char="•"/>
            </a:pPr>
            <a:r>
              <a:rPr lang="en-US">
                <a:ea typeface="Calibri"/>
                <a:cs typeface="Calibri"/>
              </a:rPr>
              <a:t>Parent workshops</a:t>
            </a:r>
            <a:endParaRPr lang="en-US">
              <a:cs typeface="Calibri"/>
            </a:endParaRPr>
          </a:p>
          <a:p>
            <a:pPr marL="171450" indent="-171450">
              <a:buFont typeface="Arial"/>
              <a:buChar char="•"/>
            </a:pPr>
            <a:r>
              <a:rPr lang="en-US">
                <a:cs typeface="Calibri"/>
              </a:rPr>
              <a:t>Open-door policy - Best time to talk to teachers is at the end of the day when all children have been released. If there is an urgent issue, please talk to the adult on the gate/door who will pass on the message. </a:t>
            </a:r>
          </a:p>
          <a:p>
            <a:pPr marL="171450" indent="-171450">
              <a:buFont typeface="Arial"/>
              <a:buChar char="•"/>
            </a:pPr>
            <a:endParaRPr lang="en-US"/>
          </a:p>
          <a:p>
            <a:pPr marL="182880" indent="-182880">
              <a:lnSpc>
                <a:spcPct val="170000"/>
              </a:lnSpc>
              <a:spcBef>
                <a:spcPts val="1200"/>
              </a:spcBef>
              <a:buFont typeface="Arial"/>
              <a:buChar char="•"/>
            </a:pPr>
            <a:r>
              <a:rPr lang="en-GB"/>
              <a:t>If you have any concerns about your child’s education, these should first be raised with your child’s class teacher. If the issue is not resolved, it may be raised with Miss Free (Senior Teacher) or Miss Bridge (Deputy Headteacher). Appointments to see staff can be made via the school office.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21</a:t>
            </a:fld>
            <a:endParaRPr lang="en-GB"/>
          </a:p>
        </p:txBody>
      </p:sp>
    </p:spTree>
    <p:extLst>
      <p:ext uri="{BB962C8B-B14F-4D97-AF65-F5344CB8AC3E}">
        <p14:creationId xmlns:p14="http://schemas.microsoft.com/office/powerpoint/2010/main" val="2188605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marL="171450" indent="-171450">
              <a:lnSpc>
                <a:spcPct val="170000"/>
              </a:lnSpc>
              <a:spcBef>
                <a:spcPts val="1200"/>
              </a:spcBef>
              <a:buFont typeface="Arial"/>
              <a:buChar char="•"/>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20</a:t>
            </a:fld>
            <a:endParaRPr lang="en-GB"/>
          </a:p>
        </p:txBody>
      </p:sp>
    </p:spTree>
    <p:extLst>
      <p:ext uri="{BB962C8B-B14F-4D97-AF65-F5344CB8AC3E}">
        <p14:creationId xmlns:p14="http://schemas.microsoft.com/office/powerpoint/2010/main" val="1955347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b="1" dirty="0"/>
              <a:t>Allergies - </a:t>
            </a:r>
            <a:r>
              <a:rPr lang="en-GB" dirty="0"/>
              <a:t>If your child has a food allergy, you will need to register your them with HCL before they are able to have a school meal, our family worker can help with this.  Due to severe nut allergies, we ask that no nuts are brought into school. If your child does have an allergy or an intolerance, please call the school as soon as possible to inform us. We will discuss the needs with you and determine if a care plan is required.</a:t>
            </a:r>
            <a:endParaRPr lang="en-GB" dirty="0">
              <a:ea typeface="Calibri"/>
              <a:cs typeface="Calibri"/>
            </a:endParaRPr>
          </a:p>
          <a:p>
            <a:endParaRPr lang="en-US" dirty="0">
              <a:ea typeface="Calibri" panose="020F0502020204030204"/>
              <a:cs typeface="Calibri" panose="020F0502020204030204"/>
            </a:endParaRPr>
          </a:p>
          <a:p>
            <a:r>
              <a:rPr lang="en-GB" b="1" dirty="0"/>
              <a:t> prescribed medication - </a:t>
            </a:r>
            <a:endParaRPr lang="en-GB" dirty="0"/>
          </a:p>
          <a:p>
            <a:r>
              <a:rPr lang="en-GB" dirty="0"/>
              <a:t>We can only administer antibiotics if they are prescribed 4 x daily. Parents must complete a form at the office, medicine will be stored in the Lower Office. </a:t>
            </a:r>
            <a:endParaRPr lang="en-GB" dirty="0">
              <a:ea typeface="Calibri"/>
              <a:cs typeface="Calibri"/>
            </a:endParaRPr>
          </a:p>
          <a:p>
            <a:endParaRPr lang="en-GB" dirty="0">
              <a:ea typeface="Calibri"/>
              <a:cs typeface="Calibri"/>
            </a:endParaRPr>
          </a:p>
          <a:p>
            <a:r>
              <a:rPr lang="en-GB" b="1" dirty="0"/>
              <a:t> injuries from home</a:t>
            </a:r>
            <a:r>
              <a:rPr lang="en-GB" dirty="0"/>
              <a:t> -  let staff know (normal procedure) Make us aware of any injuries they have before coming into school, in line with our safeguarding policy</a:t>
            </a:r>
            <a:endParaRPr lang="en-US" dirty="0"/>
          </a:p>
          <a:p>
            <a:endParaRPr lang="en-US" dirty="0"/>
          </a:p>
          <a:p>
            <a:r>
              <a:rPr lang="en-GB" b="1" dirty="0"/>
              <a:t>Birthday sweets – no</a:t>
            </a:r>
            <a:endParaRPr lang="en-US" dirty="0"/>
          </a:p>
          <a:p>
            <a:r>
              <a:rPr lang="en-US" dirty="0"/>
              <a:t>. Talk about the policy regarding bringing in food for a child’s birthday – allergies </a:t>
            </a:r>
            <a:endParaRPr lang="en-US" dirty="0">
              <a:cs typeface="Calibri"/>
            </a:endParaRPr>
          </a:p>
          <a:p>
            <a:endParaRPr lang="en-US" dirty="0">
              <a:ea typeface="Calibri"/>
              <a:cs typeface="Calibri"/>
            </a:endParaRPr>
          </a:p>
          <a:p>
            <a:pPr>
              <a:lnSpc>
                <a:spcPct val="170000"/>
              </a:lnSpc>
              <a:spcBef>
                <a:spcPts val="1200"/>
              </a:spcBef>
            </a:pPr>
            <a:endParaRPr lang="en-GB" dirty="0">
              <a:ea typeface="Calibri"/>
              <a:cs typeface="Calibri"/>
            </a:endParaRPr>
          </a:p>
          <a:p>
            <a:r>
              <a:rPr lang="en-US" b="1" dirty="0"/>
              <a:t>First Aid </a:t>
            </a:r>
            <a:r>
              <a:rPr lang="en-US" dirty="0"/>
              <a:t>– Staff are first aid trained. </a:t>
            </a:r>
            <a:r>
              <a:rPr lang="en-GB" dirty="0"/>
              <a:t>If your child has an accident at school you will be informed through the accident information sheet. Your child will receive a white letter for an accident they have had. If your child sustains a head injury, you will usually be called and your child will receive a red letter. </a:t>
            </a:r>
            <a:endParaRPr lang="en-GB" dirty="0">
              <a:ea typeface="Calibri"/>
              <a:cs typeface="Calibri"/>
            </a:endParaRPr>
          </a:p>
          <a:p>
            <a:r>
              <a:rPr lang="en-GB" dirty="0"/>
              <a:t>Ensure that we always have up to date contact numbers</a:t>
            </a:r>
            <a:endParaRPr lang="en-GB" dirty="0">
              <a:ea typeface="Calibri"/>
              <a:cs typeface="Calibri"/>
            </a:endParaRPr>
          </a:p>
          <a:p>
            <a:endParaRPr lang="en-US" dirty="0">
              <a:cs typeface="Calibri"/>
            </a:endParaRPr>
          </a:p>
          <a:p>
            <a:r>
              <a:rPr lang="en-US" b="1" dirty="0"/>
              <a:t>Accidents</a:t>
            </a:r>
            <a:r>
              <a:rPr lang="en-US" dirty="0"/>
              <a:t> - explain how the school manage accidents and that first aid is administered in line with the school/setting policy. Talk about the fact that accidents are recorded and how risk assessments are undertaken to manage potential hazards. </a:t>
            </a:r>
            <a:endParaRPr lang="en-GB" dirty="0">
              <a:ea typeface="Calibri" panose="020F0502020204030204"/>
              <a:cs typeface="Calibri" panose="020F0502020204030204"/>
            </a:endParaRPr>
          </a:p>
          <a:p>
            <a:pPr marL="228600" indent="-228600">
              <a:buAutoNum type="arabicPeriod"/>
            </a:pPr>
            <a:endParaRPr lang="en-US" dirty="0"/>
          </a:p>
          <a:p>
            <a:endParaRPr lang="en-GB" b="1" dirty="0">
              <a:ea typeface="Calibri"/>
              <a:cs typeface="Calibri"/>
            </a:endParaRPr>
          </a:p>
          <a:p>
            <a:pPr>
              <a:lnSpc>
                <a:spcPct val="170000"/>
              </a:lnSpc>
              <a:spcBef>
                <a:spcPts val="1200"/>
              </a:spcBef>
            </a:pPr>
            <a:endParaRPr lang="en-GB" dirty="0">
              <a:ea typeface="Calibri" panose="020F0502020204030204"/>
              <a:cs typeface="Calibri" panose="020F0502020204030204"/>
            </a:endParaRPr>
          </a:p>
          <a:p>
            <a:endParaRPr lang="en-US" dirty="0">
              <a:ea typeface="Calibri" panose="020F0502020204030204"/>
              <a:cs typeface="Calibri" panose="020F0502020204030204"/>
            </a:endParaRPr>
          </a:p>
          <a:p>
            <a:pPr marL="171450" indent="-171450">
              <a:buAutoNum type="arabicPeriod"/>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23</a:t>
            </a:fld>
            <a:endParaRPr lang="en-GB"/>
          </a:p>
        </p:txBody>
      </p:sp>
    </p:spTree>
    <p:extLst>
      <p:ext uri="{BB962C8B-B14F-4D97-AF65-F5344CB8AC3E}">
        <p14:creationId xmlns:p14="http://schemas.microsoft.com/office/powerpoint/2010/main" val="49288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b="1" dirty="0"/>
              <a:t>Allergies - </a:t>
            </a:r>
            <a:r>
              <a:rPr lang="en-GB" dirty="0"/>
              <a:t>If your child has a food allergy, you will need to register your them with HCL before they are able to have a school meal.  Due to severe nut allergies, we ask that no nuts are brought into school. If your child does have a nut allergy please call the school as soon as possible to inform us. We can organise for a Health Care Plan!</a:t>
            </a:r>
            <a:endParaRPr lang="en-GB" dirty="0">
              <a:ea typeface="Calibri"/>
              <a:cs typeface="Calibri"/>
            </a:endParaRPr>
          </a:p>
          <a:p>
            <a:endParaRPr lang="en-US" dirty="0">
              <a:ea typeface="Calibri" panose="020F0502020204030204"/>
              <a:cs typeface="Calibri" panose="020F0502020204030204"/>
            </a:endParaRPr>
          </a:p>
          <a:p>
            <a:r>
              <a:rPr lang="en-GB" b="1" dirty="0"/>
              <a:t> prescribed medication - </a:t>
            </a:r>
            <a:endParaRPr lang="en-GB" dirty="0"/>
          </a:p>
          <a:p>
            <a:r>
              <a:rPr lang="en-GB" dirty="0"/>
              <a:t>We can only administer antibiotics if they are prescribed 4 x daily. Parents must complete a form at the office, medicine will be stored in the Lower Office. </a:t>
            </a:r>
            <a:endParaRPr lang="en-GB" dirty="0">
              <a:ea typeface="Calibri"/>
              <a:cs typeface="Calibri"/>
            </a:endParaRPr>
          </a:p>
          <a:p>
            <a:endParaRPr lang="en-GB" dirty="0">
              <a:ea typeface="Calibri"/>
              <a:cs typeface="Calibri"/>
            </a:endParaRPr>
          </a:p>
          <a:p>
            <a:r>
              <a:rPr lang="en-GB" b="1" dirty="0"/>
              <a:t> injuries from home</a:t>
            </a:r>
            <a:r>
              <a:rPr lang="en-GB" dirty="0"/>
              <a:t> -  let staff know (normal procedure) Make us aware of any injuries they have before coming into school, in line with our safeguarding policy</a:t>
            </a:r>
            <a:endParaRPr lang="en-US" dirty="0"/>
          </a:p>
          <a:p>
            <a:endParaRPr lang="en-US" dirty="0"/>
          </a:p>
          <a:p>
            <a:r>
              <a:rPr lang="en-GB" b="1" dirty="0"/>
              <a:t>Birthday sweets – no</a:t>
            </a:r>
            <a:endParaRPr lang="en-US" dirty="0"/>
          </a:p>
          <a:p>
            <a:r>
              <a:rPr lang="en-US" dirty="0"/>
              <a:t>. Talk about the policy regarding bringing in food for a child’s birthday – allergies </a:t>
            </a:r>
            <a:endParaRPr lang="en-US" dirty="0">
              <a:cs typeface="Calibri"/>
            </a:endParaRPr>
          </a:p>
          <a:p>
            <a:endParaRPr lang="en-US" dirty="0">
              <a:ea typeface="Calibri"/>
              <a:cs typeface="Calibri"/>
            </a:endParaRPr>
          </a:p>
          <a:p>
            <a:pPr>
              <a:lnSpc>
                <a:spcPct val="170000"/>
              </a:lnSpc>
              <a:spcBef>
                <a:spcPts val="1200"/>
              </a:spcBef>
            </a:pPr>
            <a:endParaRPr lang="en-GB" dirty="0">
              <a:ea typeface="Calibri"/>
              <a:cs typeface="Calibri"/>
            </a:endParaRPr>
          </a:p>
          <a:p>
            <a:r>
              <a:rPr lang="en-US" b="1" dirty="0"/>
              <a:t>First Aid </a:t>
            </a:r>
            <a:r>
              <a:rPr lang="en-US" dirty="0"/>
              <a:t>– Staff are first aid trained. </a:t>
            </a:r>
            <a:r>
              <a:rPr lang="en-GB" dirty="0"/>
              <a:t>If your child has an accident at school you will be informed through the accident information sheet. Your child will receive a white letter for an accident they have had. If your child sustains a head injury, you will usually be called and your child will receive a red letter. </a:t>
            </a:r>
            <a:endParaRPr lang="en-GB" dirty="0">
              <a:ea typeface="Calibri"/>
              <a:cs typeface="Calibri"/>
            </a:endParaRPr>
          </a:p>
          <a:p>
            <a:r>
              <a:rPr lang="en-GB" dirty="0"/>
              <a:t>Ensure that we always have up to date contact numbers</a:t>
            </a:r>
            <a:endParaRPr lang="en-GB" dirty="0">
              <a:ea typeface="Calibri"/>
              <a:cs typeface="Calibri"/>
            </a:endParaRPr>
          </a:p>
          <a:p>
            <a:endParaRPr lang="en-US" dirty="0">
              <a:cs typeface="Calibri"/>
            </a:endParaRPr>
          </a:p>
          <a:p>
            <a:r>
              <a:rPr lang="en-US" b="1" dirty="0"/>
              <a:t>Accidents</a:t>
            </a:r>
            <a:r>
              <a:rPr lang="en-US" dirty="0"/>
              <a:t> - explain how the school manage accidents and that first aid is administered in line with the school/setting policy. Talk about the fact that accidents are recorded and how risk assessments are undertaken to manage potential hazards. </a:t>
            </a:r>
            <a:endParaRPr lang="en-GB" dirty="0">
              <a:ea typeface="Calibri" panose="020F0502020204030204"/>
              <a:cs typeface="Calibri" panose="020F0502020204030204"/>
            </a:endParaRPr>
          </a:p>
          <a:p>
            <a:pPr marL="228600" indent="-228600">
              <a:buAutoNum type="arabicPeriod"/>
            </a:pPr>
            <a:endParaRPr lang="en-US" dirty="0"/>
          </a:p>
          <a:p>
            <a:endParaRPr lang="en-GB" b="1" dirty="0">
              <a:ea typeface="Calibri"/>
              <a:cs typeface="Calibri"/>
            </a:endParaRPr>
          </a:p>
          <a:p>
            <a:pPr>
              <a:lnSpc>
                <a:spcPct val="170000"/>
              </a:lnSpc>
              <a:spcBef>
                <a:spcPts val="1200"/>
              </a:spcBef>
            </a:pPr>
            <a:endParaRPr lang="en-GB" dirty="0">
              <a:ea typeface="Calibri" panose="020F0502020204030204"/>
              <a:cs typeface="Calibri" panose="020F0502020204030204"/>
            </a:endParaRPr>
          </a:p>
          <a:p>
            <a:endParaRPr lang="en-US" dirty="0">
              <a:ea typeface="Calibri" panose="020F0502020204030204"/>
              <a:cs typeface="Calibri" panose="020F0502020204030204"/>
            </a:endParaRPr>
          </a:p>
          <a:p>
            <a:pPr marL="171450" indent="-171450">
              <a:buAutoNum type="arabicPeriod"/>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25</a:t>
            </a:fld>
            <a:endParaRPr lang="en-GB"/>
          </a:p>
        </p:txBody>
      </p:sp>
    </p:spTree>
    <p:extLst>
      <p:ext uri="{BB962C8B-B14F-4D97-AF65-F5344CB8AC3E}">
        <p14:creationId xmlns:p14="http://schemas.microsoft.com/office/powerpoint/2010/main" val="49288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GB" dirty="0"/>
          </a:p>
        </p:txBody>
      </p:sp>
      <p:sp>
        <p:nvSpPr>
          <p:cNvPr id="4" name="Slide Number Placeholder 3"/>
          <p:cNvSpPr>
            <a:spLocks noGrp="1"/>
          </p:cNvSpPr>
          <p:nvPr>
            <p:ph type="sldNum" sz="quarter" idx="10"/>
          </p:nvPr>
        </p:nvSpPr>
        <p:spPr/>
        <p:txBody>
          <a:bodyPr/>
          <a:lstStyle/>
          <a:p>
            <a:fld id="{B76B406D-F51E-47BB-B78E-87E4B8860F73}" type="slidenum">
              <a:rPr lang="en-GB" smtClean="0"/>
              <a:t>26</a:t>
            </a:fld>
            <a:endParaRPr lang="en-GB"/>
          </a:p>
        </p:txBody>
      </p:sp>
    </p:spTree>
    <p:extLst>
      <p:ext uri="{BB962C8B-B14F-4D97-AF65-F5344CB8AC3E}">
        <p14:creationId xmlns:p14="http://schemas.microsoft.com/office/powerpoint/2010/main" val="140812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A7ACD-53EC-B662-6061-EBF83F7C0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E1F9E-79E5-B9B1-4A28-7B64DF73B5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151298-4C20-929A-1EF6-1DE8D6FBE381}"/>
              </a:ext>
            </a:extLst>
          </p:cNvPr>
          <p:cNvSpPr>
            <a:spLocks noGrp="1"/>
          </p:cNvSpPr>
          <p:nvPr>
            <p:ph type="body" idx="1"/>
          </p:nvPr>
        </p:nvSpPr>
        <p:spPr/>
        <p:txBody>
          <a:bodyPr/>
          <a:lstStyle/>
          <a:p>
            <a:pPr marL="171450" indent="-171450">
              <a:buFont typeface="Arial"/>
              <a:buChar char="•"/>
            </a:pPr>
            <a:r>
              <a:rPr lang="en-US" dirty="0">
                <a:ea typeface="Calibri" panose="020F0502020204030204"/>
                <a:cs typeface="Calibri" panose="020F0502020204030204"/>
              </a:rPr>
              <a:t>You would have noticed that the children have a big chunk of time in the morning and in the afternoon called 'independent time'.</a:t>
            </a:r>
            <a:endParaRPr lang="en-US" dirty="0"/>
          </a:p>
          <a:p>
            <a:pPr marL="171450" indent="-171450">
              <a:buFont typeface="Arial"/>
              <a:buChar char="•"/>
            </a:pPr>
            <a:r>
              <a:rPr lang="en-US" dirty="0"/>
              <a:t>The purpose of this is to emphasis learning through play and how high-quality play will involve many of the areas of learning.</a:t>
            </a:r>
            <a:endParaRPr lang="en-GB" dirty="0">
              <a:ea typeface="Calibri" panose="020F0502020204030204"/>
              <a:cs typeface="Calibri" panose="020F0502020204030204"/>
            </a:endParaRPr>
          </a:p>
          <a:p>
            <a:pPr marL="171450" indent="-171450">
              <a:buFont typeface="Arial"/>
              <a:buChar char="•"/>
            </a:pPr>
            <a:r>
              <a:rPr lang="en-US" dirty="0"/>
              <a:t>Explain the adult role’s in supporting and extending learning through play. </a:t>
            </a:r>
            <a:endParaRPr lang="en-GB" dirty="0"/>
          </a:p>
          <a:p>
            <a:pPr marL="171450" indent="-171450">
              <a:buFont typeface="Arial"/>
              <a:buChar char="•"/>
            </a:pPr>
            <a:endParaRPr lang="en-US" dirty="0">
              <a:ea typeface="Calibri"/>
              <a:cs typeface="Calibri"/>
            </a:endParaRPr>
          </a:p>
          <a:p>
            <a:pPr marL="171450" indent="-171450">
              <a:buFont typeface="Arial"/>
              <a:buChar char="•"/>
            </a:pPr>
            <a:r>
              <a:rPr lang="en-GB" dirty="0"/>
              <a:t>Outdoor learning clothes</a:t>
            </a:r>
            <a:endParaRPr lang="en-US" dirty="0"/>
          </a:p>
          <a:p>
            <a:pPr marL="171450" indent="-171450">
              <a:buFont typeface="Arial"/>
              <a:buChar char="•"/>
            </a:pPr>
            <a:r>
              <a:rPr lang="en-GB" dirty="0"/>
              <a:t>Weather expectations  </a:t>
            </a:r>
            <a:endParaRPr lang="en-US" dirty="0"/>
          </a:p>
          <a:p>
            <a:pPr marL="171450" indent="-171450">
              <a:buFont typeface="Arial"/>
              <a:buChar char="•"/>
            </a:pP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088567E2-DC0F-D8EF-00D6-C882880578B7}"/>
              </a:ext>
            </a:extLst>
          </p:cNvPr>
          <p:cNvSpPr>
            <a:spLocks noGrp="1"/>
          </p:cNvSpPr>
          <p:nvPr>
            <p:ph type="sldNum" sz="quarter" idx="5"/>
          </p:nvPr>
        </p:nvSpPr>
        <p:spPr/>
        <p:txBody>
          <a:bodyPr/>
          <a:lstStyle/>
          <a:p>
            <a:fld id="{B76B406D-F51E-47BB-B78E-87E4B8860F73}" type="slidenum">
              <a:rPr lang="en-GB" smtClean="0"/>
              <a:t>27</a:t>
            </a:fld>
            <a:endParaRPr lang="en-GB"/>
          </a:p>
        </p:txBody>
      </p:sp>
    </p:spTree>
    <p:extLst>
      <p:ext uri="{BB962C8B-B14F-4D97-AF65-F5344CB8AC3E}">
        <p14:creationId xmlns:p14="http://schemas.microsoft.com/office/powerpoint/2010/main" val="11537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pPr>
            <a:r>
              <a:rPr lang="en-GB" b="1" u="sng" dirty="0">
                <a:ea typeface="Calibri" panose="020F0502020204030204"/>
                <a:cs typeface="Calibri" panose="020F0502020204030204"/>
              </a:rPr>
              <a:t>School uniform</a:t>
            </a:r>
            <a:endParaRPr lang="en-GB" dirty="0"/>
          </a:p>
          <a:p>
            <a:pPr>
              <a:lnSpc>
                <a:spcPct val="90000"/>
              </a:lnSpc>
              <a:spcBef>
                <a:spcPts val="1200"/>
              </a:spcBef>
            </a:pPr>
            <a:r>
              <a:rPr lang="en-GB" b="1" dirty="0"/>
              <a:t>Please make sure that absolutely everything is labelled with your child’s name! (Including shoes!) </a:t>
            </a:r>
            <a:endParaRPr lang="en-GB" dirty="0"/>
          </a:p>
          <a:p>
            <a:pPr marL="171450" indent="-171450">
              <a:lnSpc>
                <a:spcPct val="170000"/>
              </a:lnSpc>
              <a:spcBef>
                <a:spcPts val="1200"/>
              </a:spcBef>
              <a:buFont typeface="Arial,Sans-Serif"/>
              <a:buChar char="•"/>
            </a:pPr>
            <a:r>
              <a:rPr lang="en-GB" dirty="0"/>
              <a:t>Grey trousers / dresses / skirts / tailored shorts</a:t>
            </a:r>
            <a:endParaRPr lang="en-US" dirty="0"/>
          </a:p>
          <a:p>
            <a:pPr marL="171450" indent="-171450">
              <a:lnSpc>
                <a:spcPct val="170000"/>
              </a:lnSpc>
              <a:spcBef>
                <a:spcPts val="1200"/>
              </a:spcBef>
              <a:buFont typeface="Arial,Sans-Serif"/>
              <a:buChar char="•"/>
            </a:pPr>
            <a:r>
              <a:rPr lang="en-GB" dirty="0"/>
              <a:t>White polo shirts / shirts / blouses/polo top</a:t>
            </a:r>
            <a:endParaRPr lang="en-US" dirty="0"/>
          </a:p>
          <a:p>
            <a:pPr marL="171450" indent="-171450">
              <a:lnSpc>
                <a:spcPct val="170000"/>
              </a:lnSpc>
              <a:spcBef>
                <a:spcPts val="1200"/>
              </a:spcBef>
              <a:buFont typeface="Arial,Sans-Serif"/>
              <a:buChar char="•"/>
            </a:pPr>
            <a:r>
              <a:rPr lang="en-GB" dirty="0"/>
              <a:t>Navy blue sweatshirt / cardigan</a:t>
            </a:r>
            <a:endParaRPr lang="en-US" dirty="0"/>
          </a:p>
          <a:p>
            <a:pPr marL="171450" indent="-171450">
              <a:lnSpc>
                <a:spcPct val="170000"/>
              </a:lnSpc>
              <a:spcBef>
                <a:spcPts val="1200"/>
              </a:spcBef>
              <a:buFont typeface="Arial,Sans-Serif"/>
              <a:buChar char="•"/>
            </a:pPr>
            <a:r>
              <a:rPr lang="en-GB" dirty="0"/>
              <a:t>Blue gingham summer dresses</a:t>
            </a:r>
            <a:endParaRPr lang="en-US" dirty="0"/>
          </a:p>
          <a:p>
            <a:pPr>
              <a:lnSpc>
                <a:spcPct val="170000"/>
              </a:lnSpc>
              <a:spcBef>
                <a:spcPts val="1200"/>
              </a:spcBef>
            </a:pPr>
            <a:endParaRPr lang="en-GB" dirty="0"/>
          </a:p>
          <a:p>
            <a:pPr>
              <a:lnSpc>
                <a:spcPct val="170000"/>
              </a:lnSpc>
              <a:spcBef>
                <a:spcPts val="1200"/>
              </a:spcBef>
            </a:pPr>
            <a:r>
              <a:rPr lang="en-GB" dirty="0">
                <a:ea typeface="Calibri"/>
                <a:cs typeface="Calibri"/>
              </a:rPr>
              <a:t>We will always do our best to return any belongings to the children. If they are named, it makes it easier. </a:t>
            </a:r>
            <a:endParaRPr lang="en-GB" dirty="0"/>
          </a:p>
          <a:p>
            <a:pPr>
              <a:lnSpc>
                <a:spcPct val="170000"/>
              </a:lnSpc>
              <a:spcBef>
                <a:spcPts val="1200"/>
              </a:spcBef>
            </a:pPr>
            <a:r>
              <a:rPr lang="en-GB" dirty="0">
                <a:ea typeface="Calibri" panose="020F0502020204030204"/>
                <a:cs typeface="Calibri" panose="020F0502020204030204"/>
              </a:rPr>
              <a:t>There is a lost property rail in this lower hall – if there is a time where something has been misplaced. Please check here also. </a:t>
            </a:r>
          </a:p>
          <a:p>
            <a:pPr>
              <a:lnSpc>
                <a:spcPct val="170000"/>
              </a:lnSpc>
              <a:spcBef>
                <a:spcPts val="1200"/>
              </a:spcBef>
            </a:pPr>
            <a:endParaRPr lang="en-GB" dirty="0">
              <a:ea typeface="Calibri" panose="020F0502020204030204"/>
              <a:cs typeface="Calibri" panose="020F0502020204030204"/>
            </a:endParaRPr>
          </a:p>
          <a:p>
            <a:pPr>
              <a:lnSpc>
                <a:spcPct val="170000"/>
              </a:lnSpc>
              <a:spcBef>
                <a:spcPts val="1200"/>
              </a:spcBef>
            </a:pPr>
            <a:r>
              <a:rPr lang="en-GB" b="1" u="sng" dirty="0">
                <a:ea typeface="Calibri"/>
                <a:cs typeface="Calibri"/>
              </a:rPr>
              <a:t>PE uniform</a:t>
            </a:r>
            <a:endParaRPr lang="en-GB" dirty="0"/>
          </a:p>
          <a:p>
            <a:pPr>
              <a:lnSpc>
                <a:spcPct val="170000"/>
              </a:lnSpc>
              <a:spcBef>
                <a:spcPts val="1200"/>
              </a:spcBef>
            </a:pPr>
            <a:r>
              <a:rPr lang="en-GB" dirty="0">
                <a:ea typeface="Calibri"/>
                <a:cs typeface="Calibri"/>
              </a:rPr>
              <a:t>White top, navy shorts/jogging bottoms and trainers</a:t>
            </a:r>
            <a:endParaRPr lang="en-GB" b="1" u="sng" dirty="0"/>
          </a:p>
          <a:p>
            <a:pPr>
              <a:lnSpc>
                <a:spcPct val="170000"/>
              </a:lnSpc>
              <a:spcBef>
                <a:spcPts val="1200"/>
              </a:spcBef>
            </a:pPr>
            <a:r>
              <a:rPr lang="en-GB" dirty="0">
                <a:ea typeface="Calibri"/>
                <a:cs typeface="Calibri"/>
              </a:rPr>
              <a:t>Children will get changed at home and come into school dressed in their P.E kit. </a:t>
            </a:r>
            <a:endParaRPr lang="en-GB" dirty="0"/>
          </a:p>
          <a:p>
            <a:endParaRPr lang="en-GB" dirty="0"/>
          </a:p>
          <a:p>
            <a:pPr>
              <a:lnSpc>
                <a:spcPct val="170000"/>
              </a:lnSpc>
              <a:spcBef>
                <a:spcPts val="1200"/>
              </a:spcBef>
            </a:pPr>
            <a:endParaRPr lang="en-GB" dirty="0">
              <a:ea typeface="Calibri"/>
              <a:cs typeface="Calibri"/>
            </a:endParaRPr>
          </a:p>
          <a:p>
            <a:pPr>
              <a:lnSpc>
                <a:spcPct val="170000"/>
              </a:lnSpc>
              <a:spcBef>
                <a:spcPts val="1200"/>
              </a:spcBef>
            </a:pPr>
            <a:r>
              <a:rPr lang="en-GB" b="1" dirty="0"/>
              <a:t>Please also note that your child’s uniform will get messy at some point! Playing with paint, mud and other sensory materials is great for your child’s brain development and aprons/all in one waterproofs are never perfect.</a:t>
            </a:r>
            <a:endParaRPr lang="en-US" dirty="0"/>
          </a:p>
          <a:p>
            <a:pPr>
              <a:lnSpc>
                <a:spcPct val="170000"/>
              </a:lnSpc>
              <a:spcBef>
                <a:spcPts val="1200"/>
              </a:spcBef>
            </a:pPr>
            <a:r>
              <a:rPr lang="en-GB" b="1" dirty="0"/>
              <a:t> It is fine to send your child to school in uniform that has been washed but has stains </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27</a:t>
            </a:fld>
            <a:endParaRPr lang="en-GB"/>
          </a:p>
        </p:txBody>
      </p:sp>
    </p:spTree>
    <p:extLst>
      <p:ext uri="{BB962C8B-B14F-4D97-AF65-F5344CB8AC3E}">
        <p14:creationId xmlns:p14="http://schemas.microsoft.com/office/powerpoint/2010/main" val="995519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dirty="0">
              <a:ea typeface="Calibri"/>
              <a:cs typeface="Calibri"/>
            </a:endParaRPr>
          </a:p>
          <a:p>
            <a:r>
              <a:rPr lang="en-US" dirty="0">
                <a:ea typeface="Calibri"/>
                <a:cs typeface="Calibri"/>
              </a:rPr>
              <a:t>Please remember to bring:</a:t>
            </a:r>
            <a:endParaRPr lang="en-US" dirty="0">
              <a:cs typeface="Calibri"/>
            </a:endParaRPr>
          </a:p>
          <a:p>
            <a:endParaRPr lang="en-US" dirty="0">
              <a:ea typeface="Calibri"/>
              <a:cs typeface="Calibri"/>
            </a:endParaRPr>
          </a:p>
          <a:p>
            <a:pPr marL="171450" indent="-171450">
              <a:buFont typeface="Arial"/>
              <a:buChar char="•"/>
            </a:pPr>
            <a:r>
              <a:rPr lang="en-US" dirty="0">
                <a:ea typeface="Calibri"/>
                <a:cs typeface="Calibri"/>
              </a:rPr>
              <a:t>A book bag everyday – for letters, accident forms, drawings, reading books etc.</a:t>
            </a:r>
          </a:p>
          <a:p>
            <a:pPr marL="171450" indent="-171450">
              <a:buFont typeface="Arial"/>
              <a:buChar char="•"/>
            </a:pPr>
            <a:r>
              <a:rPr lang="en-US" dirty="0">
                <a:ea typeface="Calibri"/>
                <a:cs typeface="Calibri"/>
              </a:rPr>
              <a:t>A pair of wellies that can be kept at school for the days where it is raining. </a:t>
            </a:r>
          </a:p>
          <a:p>
            <a:pPr marL="171450" indent="-171450">
              <a:buFont typeface="Arial"/>
              <a:buChar char="•"/>
            </a:pPr>
            <a:r>
              <a:rPr lang="en-US" dirty="0">
                <a:ea typeface="Calibri"/>
                <a:cs typeface="Calibri"/>
              </a:rPr>
              <a:t>Sturdy shoes with </a:t>
            </a:r>
            <a:r>
              <a:rPr lang="en-US" dirty="0" err="1">
                <a:ea typeface="Calibri"/>
                <a:cs typeface="Calibri"/>
              </a:rPr>
              <a:t>velcro</a:t>
            </a:r>
            <a:r>
              <a:rPr lang="en-US" dirty="0">
                <a:ea typeface="Calibri"/>
                <a:cs typeface="Calibri"/>
              </a:rPr>
              <a:t> if possible please.</a:t>
            </a:r>
          </a:p>
          <a:p>
            <a:pPr marL="171450" indent="-171450">
              <a:buFont typeface="Arial"/>
              <a:buChar char="•"/>
            </a:pPr>
            <a:r>
              <a:rPr lang="en-US" dirty="0">
                <a:ea typeface="Calibri"/>
                <a:cs typeface="Calibri"/>
              </a:rPr>
              <a:t>Coat everyday </a:t>
            </a:r>
          </a:p>
          <a:p>
            <a:pPr marL="171450" indent="-171450">
              <a:buFont typeface="Arial"/>
              <a:buChar char="•"/>
            </a:pPr>
            <a:r>
              <a:rPr lang="en-US" dirty="0">
                <a:ea typeface="Calibri"/>
                <a:cs typeface="Calibri"/>
              </a:rPr>
              <a:t>Sun hat on the days where it is hot. </a:t>
            </a:r>
          </a:p>
          <a:p>
            <a:pPr marL="171450" indent="-171450">
              <a:buFont typeface="Arial"/>
              <a:buChar char="•"/>
            </a:pPr>
            <a:r>
              <a:rPr lang="en-US" dirty="0">
                <a:ea typeface="Calibri"/>
                <a:cs typeface="Calibri"/>
              </a:rPr>
              <a:t>No toys to be brought to school</a:t>
            </a:r>
          </a:p>
          <a:p>
            <a:pPr marL="171450" indent="-171450">
              <a:buFont typeface="Arial"/>
              <a:buChar char="•"/>
            </a:pPr>
            <a:r>
              <a:rPr lang="en-US" dirty="0">
                <a:ea typeface="Calibri"/>
                <a:cs typeface="Calibri"/>
              </a:rPr>
              <a:t>Water bottles - just water (no juice) </a:t>
            </a:r>
          </a:p>
          <a:p>
            <a:pPr marL="171450" indent="-171450">
              <a:buFont typeface="Arial"/>
              <a:buChar char="•"/>
            </a:pPr>
            <a:r>
              <a:rPr lang="en-US" dirty="0">
                <a:ea typeface="Calibri"/>
                <a:cs typeface="Calibri"/>
              </a:rPr>
              <a:t>You will be given a blue drawstring bag. We ask that a spare change of clothes is put into this bag and kept on your child's peg. If your child has an accident or gets wet/muddy outside – we will use these clothes and send home the wet ones. </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28</a:t>
            </a:fld>
            <a:endParaRPr lang="en-GB"/>
          </a:p>
        </p:txBody>
      </p:sp>
    </p:spTree>
    <p:extLst>
      <p:ext uri="{BB962C8B-B14F-4D97-AF65-F5344CB8AC3E}">
        <p14:creationId xmlns:p14="http://schemas.microsoft.com/office/powerpoint/2010/main" val="3596275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Thank you for coming. We look forward to seeing you all again in September :) </a:t>
            </a:r>
          </a:p>
        </p:txBody>
      </p:sp>
      <p:sp>
        <p:nvSpPr>
          <p:cNvPr id="4" name="Slide Number Placeholder 3"/>
          <p:cNvSpPr>
            <a:spLocks noGrp="1"/>
          </p:cNvSpPr>
          <p:nvPr>
            <p:ph type="sldNum" sz="quarter" idx="5"/>
          </p:nvPr>
        </p:nvSpPr>
        <p:spPr/>
        <p:txBody>
          <a:bodyPr/>
          <a:lstStyle/>
          <a:p>
            <a:fld id="{B76B406D-F51E-47BB-B78E-87E4B8860F73}" type="slidenum">
              <a:rPr lang="en-GB" smtClean="0"/>
              <a:t>30</a:t>
            </a:fld>
            <a:endParaRPr lang="en-GB"/>
          </a:p>
        </p:txBody>
      </p:sp>
    </p:spTree>
    <p:extLst>
      <p:ext uri="{BB962C8B-B14F-4D97-AF65-F5344CB8AC3E}">
        <p14:creationId xmlns:p14="http://schemas.microsoft.com/office/powerpoint/2010/main" val="3978793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7/14/2026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7/14/2026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7/14/2026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7/14/2026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7/14/2026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7/14/2026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7/14/2026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svg"/><Relationship Id="rId10" Type="http://schemas.openxmlformats.org/officeDocument/2006/relationships/image" Target="../media/image36.png"/><Relationship Id="rId4" Type="http://schemas.openxmlformats.org/officeDocument/2006/relationships/image" Target="../media/image30.svg"/><Relationship Id="rId9"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39.png"/><Relationship Id="rId4" Type="http://schemas.openxmlformats.org/officeDocument/2006/relationships/hyperlink" Target="mailto:donotreply@medicaltracker.co.uk"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26.png"/><Relationship Id="rId7"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1.svg"/><Relationship Id="rId11" Type="http://schemas.microsoft.com/office/2007/relationships/hdphoto" Target="../media/hdphoto2.wdp"/><Relationship Id="rId5" Type="http://schemas.openxmlformats.org/officeDocument/2006/relationships/image" Target="../media/image40.jpeg"/><Relationship Id="rId10" Type="http://schemas.openxmlformats.org/officeDocument/2006/relationships/image" Target="../media/image45.png"/><Relationship Id="rId4" Type="http://schemas.openxmlformats.org/officeDocument/2006/relationships/image" Target="../media/image38.png"/><Relationship Id="rId9" Type="http://schemas.openxmlformats.org/officeDocument/2006/relationships/image" Target="../media/image44.sv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4.jpeg"/><Relationship Id="rId3" Type="http://schemas.openxmlformats.org/officeDocument/2006/relationships/image" Target="../media/image49.png"/><Relationship Id="rId7" Type="http://schemas.openxmlformats.org/officeDocument/2006/relationships/hyperlink" Target="http://www.smartyschoolwear.co.uk" TargetMode="External"/><Relationship Id="rId12"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microsoft.com/office/2007/relationships/hdphoto" Target="../media/hdphoto4.wdp"/><Relationship Id="rId11" Type="http://schemas.microsoft.com/office/2007/relationships/hdphoto" Target="../media/hdphoto6.wdp"/><Relationship Id="rId5" Type="http://schemas.openxmlformats.org/officeDocument/2006/relationships/image" Target="../media/image50.png"/><Relationship Id="rId10" Type="http://schemas.openxmlformats.org/officeDocument/2006/relationships/image" Target="../media/image52.png"/><Relationship Id="rId4" Type="http://schemas.microsoft.com/office/2007/relationships/hdphoto" Target="../media/hdphoto3.wdp"/><Relationship Id="rId9" Type="http://schemas.microsoft.com/office/2007/relationships/hdphoto" Target="../media/hdphoto5.wdp"/></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jpeg"/></Relationships>
</file>

<file path=ppt/slides/_rels/slide2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1208245"/>
            <a:ext cx="7200183" cy="3579914"/>
          </a:xfrm>
        </p:spPr>
        <p:txBody>
          <a:bodyPr>
            <a:normAutofit/>
          </a:bodyPr>
          <a:lstStyle/>
          <a:p>
            <a:pPr algn="ctr">
              <a:lnSpc>
                <a:spcPct val="150000"/>
              </a:lnSpc>
            </a:pPr>
            <a:r>
              <a:rPr lang="en-GB" dirty="0">
                <a:latin typeface="Letter-join Print Plus 1"/>
                <a:cs typeface="Arial"/>
              </a:rPr>
              <a:t>Welcome to </a:t>
            </a:r>
            <a:r>
              <a:rPr lang="en-GB" sz="5300" dirty="0">
                <a:latin typeface="Letter-join Print Plus 1"/>
                <a:cs typeface="Arial"/>
              </a:rPr>
              <a:t>Year 3 transition meeting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15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4082" y="1298448"/>
            <a:ext cx="6068070" cy="2740152"/>
          </a:xfrm>
        </p:spPr>
        <p:txBody>
          <a:bodyPr>
            <a:normAutofit/>
          </a:bodyPr>
          <a:lstStyle/>
          <a:p>
            <a:pPr>
              <a:lnSpc>
                <a:spcPct val="150000"/>
              </a:lnSpc>
            </a:pPr>
            <a:r>
              <a:rPr lang="en-GB">
                <a:latin typeface="Letter-join Print Plus 1"/>
                <a:cs typeface="Arial"/>
              </a:rPr>
              <a:t>Meet the team…</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99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dirty="0">
                <a:latin typeface="Letter-join Print Plus 1"/>
                <a:cs typeface="Arial"/>
              </a:rPr>
              <a:t>Meet our Year 3</a:t>
            </a:r>
            <a:br>
              <a:rPr lang="en-US" sz="4800" spc="-100" dirty="0">
                <a:latin typeface="Letter-join Print Plus 1"/>
                <a:cs typeface="Arial"/>
              </a:rPr>
            </a:br>
            <a:r>
              <a:rPr lang="en-US" sz="4800" spc="-100" dirty="0">
                <a:latin typeface="Letter-join Print Plus 1"/>
                <a:cs typeface="Arial"/>
              </a:rPr>
              <a:t> teaching team</a:t>
            </a:r>
            <a:br>
              <a:rPr lang="en-US" sz="4000" spc="-100" dirty="0">
                <a:cs typeface="Arial" panose="020B0604020202020204" pitchFamily="34" charset="0"/>
              </a:rPr>
            </a:br>
            <a:br>
              <a:rPr lang="en-US" sz="4000" spc="-100" dirty="0">
                <a:cs typeface="Arial" panose="020B0604020202020204" pitchFamily="34" charset="0"/>
              </a:rPr>
            </a:br>
            <a:endParaRPr lang="en-US" sz="4000" spc="-100" dirty="0">
              <a:cs typeface="Arial" panose="020B0604020202020204" pitchFamily="34" charset="0"/>
            </a:endParaRPr>
          </a:p>
        </p:txBody>
      </p:sp>
      <p:sp>
        <p:nvSpPr>
          <p:cNvPr id="7" name="Rectangle 3"/>
          <p:cNvSpPr txBox="1">
            <a:spLocks noChangeArrowheads="1"/>
          </p:cNvSpPr>
          <p:nvPr/>
        </p:nvSpPr>
        <p:spPr bwMode="auto">
          <a:xfrm>
            <a:off x="4939612" y="128337"/>
            <a:ext cx="6116907" cy="643288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endParaRPr lang="en-GB" sz="2500" b="1" kern="0" dirty="0">
              <a:latin typeface="Letter-join Print Plus 1"/>
            </a:endParaRPr>
          </a:p>
          <a:p>
            <a:pPr marL="0" indent="0" eaLnBrk="1" hangingPunct="1">
              <a:buNone/>
              <a:defRPr/>
            </a:pPr>
            <a:r>
              <a:rPr lang="en-GB" sz="2500" b="1" kern="0" dirty="0">
                <a:latin typeface="Letter-join Print Plus 1"/>
              </a:rPr>
              <a:t>Miss Kim Ferguson</a:t>
            </a:r>
            <a:endParaRPr lang="en-GB" sz="2500" b="1" i="1" kern="0" dirty="0">
              <a:latin typeface="Letter-join Print Plus 1"/>
            </a:endParaRPr>
          </a:p>
          <a:p>
            <a:pPr marL="0" indent="0" eaLnBrk="1" hangingPunct="1">
              <a:buNone/>
              <a:defRPr/>
            </a:pPr>
            <a:r>
              <a:rPr lang="en-GB" sz="2500" i="1" kern="0" dirty="0">
                <a:latin typeface="Letter-join Print Plus 1"/>
              </a:rPr>
              <a:t>Senior Teacher &amp; </a:t>
            </a:r>
          </a:p>
          <a:p>
            <a:pPr marL="0" indent="0">
              <a:buNone/>
              <a:defRPr/>
            </a:pPr>
            <a:r>
              <a:rPr lang="en-GB" sz="2500" i="1" kern="0" dirty="0">
                <a:latin typeface="Letter-join Print Plus 1"/>
              </a:rPr>
              <a:t>Hazel Class Teacher</a:t>
            </a:r>
            <a:endParaRPr lang="en-GB" dirty="0"/>
          </a:p>
          <a:p>
            <a:pPr marL="0" indent="0">
              <a:buNone/>
              <a:defRPr/>
            </a:pPr>
            <a:endParaRPr lang="en-GB" sz="2500" i="1" kern="0" dirty="0">
              <a:latin typeface="Letter-join Print Plus 1"/>
            </a:endParaRPr>
          </a:p>
          <a:p>
            <a:pPr marL="0" indent="0" eaLnBrk="1" hangingPunct="1">
              <a:buNone/>
              <a:defRPr/>
            </a:pPr>
            <a:endParaRPr lang="en-GB" sz="1400" i="1" kern="0" dirty="0">
              <a:latin typeface="Letter-join Print Plus 1"/>
            </a:endParaRPr>
          </a:p>
          <a:p>
            <a:pPr marL="0" indent="0" eaLnBrk="1" hangingPunct="1">
              <a:buNone/>
              <a:defRPr/>
            </a:pPr>
            <a:r>
              <a:rPr lang="en-GB" sz="2500" b="1" kern="0">
                <a:latin typeface="Letter-join Print Plus 1"/>
              </a:rPr>
              <a:t>Mrs Jo Marlow </a:t>
            </a:r>
          </a:p>
          <a:p>
            <a:pPr marL="0" indent="0" eaLnBrk="1" hangingPunct="1">
              <a:buNone/>
              <a:defRPr/>
            </a:pPr>
            <a:r>
              <a:rPr lang="en-GB" sz="2500" i="1" kern="0" dirty="0">
                <a:latin typeface="Letter-join Print Plus 1"/>
              </a:rPr>
              <a:t>Holly Class Teacher</a:t>
            </a:r>
          </a:p>
          <a:p>
            <a:pPr marL="0" indent="0" eaLnBrk="1" hangingPunct="1">
              <a:buNone/>
              <a:defRPr/>
            </a:pPr>
            <a:endParaRPr lang="en-GB" i="1" kern="0" dirty="0">
              <a:latin typeface="Letter-join Print Plus 1"/>
            </a:endParaRPr>
          </a:p>
          <a:p>
            <a:pPr marL="0" indent="0" eaLnBrk="1" hangingPunct="1">
              <a:buNone/>
              <a:defRPr/>
            </a:pPr>
            <a:endParaRPr lang="en-GB" sz="2500" b="1" kern="0" dirty="0">
              <a:latin typeface="Letter-join Print Plus 1"/>
            </a:endParaRPr>
          </a:p>
          <a:p>
            <a:pPr marL="0" indent="0" eaLnBrk="1" hangingPunct="1">
              <a:buNone/>
              <a:defRPr/>
            </a:pPr>
            <a:r>
              <a:rPr lang="en-GB" sz="2500" b="1" kern="0">
                <a:latin typeface="Letter-join Print Plus 1"/>
              </a:rPr>
              <a:t>Mrs Gemma Allan</a:t>
            </a:r>
            <a:r>
              <a:rPr lang="en-GB" sz="1800" b="1" kern="0" dirty="0">
                <a:latin typeface="Letter-join Print Plus 1"/>
              </a:rPr>
              <a:t> </a:t>
            </a:r>
          </a:p>
          <a:p>
            <a:pPr marL="0" indent="0" eaLnBrk="1" hangingPunct="1">
              <a:buNone/>
              <a:defRPr/>
            </a:pPr>
            <a:r>
              <a:rPr lang="en-GB" sz="2500" i="1" kern="0" dirty="0">
                <a:latin typeface="Letter-join Print Plus 1"/>
              </a:rPr>
              <a:t>Hornbeam Class Teachers</a:t>
            </a:r>
          </a:p>
        </p:txBody>
      </p:sp>
      <p:pic>
        <p:nvPicPr>
          <p:cNvPr id="4" name="Picture 3" descr="A person smiling for a selfie&#10;&#10;AI-generated content may be incorrect.">
            <a:extLst>
              <a:ext uri="{FF2B5EF4-FFF2-40B4-BE49-F238E27FC236}">
                <a16:creationId xmlns:a16="http://schemas.microsoft.com/office/drawing/2014/main" id="{DAB0917D-5B29-D802-AF3A-2965AC88433B}"/>
              </a:ext>
            </a:extLst>
          </p:cNvPr>
          <p:cNvPicPr>
            <a:picLocks noChangeAspect="1"/>
          </p:cNvPicPr>
          <p:nvPr/>
        </p:nvPicPr>
        <p:blipFill>
          <a:blip r:embed="rId3"/>
          <a:stretch>
            <a:fillRect/>
          </a:stretch>
        </p:blipFill>
        <p:spPr>
          <a:xfrm>
            <a:off x="8806768" y="131642"/>
            <a:ext cx="1487581" cy="2205318"/>
          </a:xfrm>
          <a:prstGeom prst="rect">
            <a:avLst/>
          </a:prstGeom>
        </p:spPr>
      </p:pic>
      <p:pic>
        <p:nvPicPr>
          <p:cNvPr id="3" name="Picture 2" descr="Info panel picture">
            <a:extLst>
              <a:ext uri="{FF2B5EF4-FFF2-40B4-BE49-F238E27FC236}">
                <a16:creationId xmlns:a16="http://schemas.microsoft.com/office/drawing/2014/main" id="{32ADE4F7-9121-3542-697D-04B611233954}"/>
              </a:ext>
            </a:extLst>
          </p:cNvPr>
          <p:cNvPicPr>
            <a:picLocks noChangeAspect="1"/>
          </p:cNvPicPr>
          <p:nvPr/>
        </p:nvPicPr>
        <p:blipFill>
          <a:blip r:embed="rId4"/>
          <a:stretch>
            <a:fillRect/>
          </a:stretch>
        </p:blipFill>
        <p:spPr>
          <a:xfrm>
            <a:off x="8597900" y="2389414"/>
            <a:ext cx="1905000" cy="1905000"/>
          </a:xfrm>
          <a:prstGeom prst="rect">
            <a:avLst/>
          </a:prstGeom>
        </p:spPr>
      </p:pic>
      <p:pic>
        <p:nvPicPr>
          <p:cNvPr id="8" name="Picture 7" descr="Info panel picture">
            <a:extLst>
              <a:ext uri="{FF2B5EF4-FFF2-40B4-BE49-F238E27FC236}">
                <a16:creationId xmlns:a16="http://schemas.microsoft.com/office/drawing/2014/main" id="{317F33F6-C221-EE03-B127-0F26C439B775}"/>
              </a:ext>
            </a:extLst>
          </p:cNvPr>
          <p:cNvPicPr>
            <a:picLocks noChangeAspect="1"/>
          </p:cNvPicPr>
          <p:nvPr/>
        </p:nvPicPr>
        <p:blipFill>
          <a:blip r:embed="rId5"/>
          <a:stretch>
            <a:fillRect/>
          </a:stretch>
        </p:blipFill>
        <p:spPr>
          <a:xfrm>
            <a:off x="8597900" y="4450443"/>
            <a:ext cx="1905000" cy="1905000"/>
          </a:xfrm>
          <a:prstGeom prst="rect">
            <a:avLst/>
          </a:prstGeom>
        </p:spPr>
      </p:pic>
    </p:spTree>
    <p:extLst>
      <p:ext uri="{BB962C8B-B14F-4D97-AF65-F5344CB8AC3E}">
        <p14:creationId xmlns:p14="http://schemas.microsoft.com/office/powerpoint/2010/main" val="1733160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9ABD8-4E2A-5BF2-60D2-ECEB3FE2275B}"/>
              </a:ext>
            </a:extLst>
          </p:cNvPr>
          <p:cNvSpPr>
            <a:spLocks noGrp="1"/>
          </p:cNvSpPr>
          <p:nvPr>
            <p:ph type="title"/>
          </p:nvPr>
        </p:nvSpPr>
        <p:spPr/>
        <p:txBody>
          <a:bodyPr/>
          <a:lstStyle/>
          <a:p>
            <a:pPr algn="ctr"/>
            <a:r>
              <a:rPr lang="en-GB" dirty="0">
                <a:latin typeface="Letter-join Print Plus 1"/>
              </a:rPr>
              <a:t>Other supporting</a:t>
            </a:r>
            <a:br>
              <a:rPr lang="en-GB" dirty="0">
                <a:latin typeface="Letter-join Print Plus 1"/>
              </a:rPr>
            </a:br>
            <a:r>
              <a:rPr lang="en-GB" dirty="0">
                <a:latin typeface="Letter-join Print Plus 1"/>
              </a:rPr>
              <a:t>Adults you will see in Year 3</a:t>
            </a:r>
            <a:endParaRPr lang="en-US" dirty="0"/>
          </a:p>
        </p:txBody>
      </p:sp>
      <p:pic>
        <p:nvPicPr>
          <p:cNvPr id="10" name="Picture 9" descr="Info panel picture">
            <a:extLst>
              <a:ext uri="{FF2B5EF4-FFF2-40B4-BE49-F238E27FC236}">
                <a16:creationId xmlns:a16="http://schemas.microsoft.com/office/drawing/2014/main" id="{9F687E45-1381-3364-2D0D-2F6575513106}"/>
              </a:ext>
            </a:extLst>
          </p:cNvPr>
          <p:cNvPicPr>
            <a:picLocks noChangeAspect="1"/>
          </p:cNvPicPr>
          <p:nvPr/>
        </p:nvPicPr>
        <p:blipFill>
          <a:blip r:embed="rId2"/>
          <a:stretch>
            <a:fillRect/>
          </a:stretch>
        </p:blipFill>
        <p:spPr>
          <a:xfrm>
            <a:off x="5971763" y="3348935"/>
            <a:ext cx="2081694" cy="2037522"/>
          </a:xfrm>
          <a:prstGeom prst="rect">
            <a:avLst/>
          </a:prstGeom>
        </p:spPr>
      </p:pic>
      <p:pic>
        <p:nvPicPr>
          <p:cNvPr id="12" name="Picture 11" descr="Info panel picture">
            <a:extLst>
              <a:ext uri="{FF2B5EF4-FFF2-40B4-BE49-F238E27FC236}">
                <a16:creationId xmlns:a16="http://schemas.microsoft.com/office/drawing/2014/main" id="{5724BA7F-A8CA-9242-098B-AF09F5C8409A}"/>
              </a:ext>
            </a:extLst>
          </p:cNvPr>
          <p:cNvPicPr>
            <a:picLocks noChangeAspect="1"/>
          </p:cNvPicPr>
          <p:nvPr/>
        </p:nvPicPr>
        <p:blipFill>
          <a:blip r:embed="rId3"/>
          <a:stretch>
            <a:fillRect/>
          </a:stretch>
        </p:blipFill>
        <p:spPr>
          <a:xfrm>
            <a:off x="3763065" y="3304762"/>
            <a:ext cx="2070652" cy="2037520"/>
          </a:xfrm>
          <a:prstGeom prst="rect">
            <a:avLst/>
          </a:prstGeom>
        </p:spPr>
      </p:pic>
      <p:sp>
        <p:nvSpPr>
          <p:cNvPr id="15" name="TextBox 14">
            <a:extLst>
              <a:ext uri="{FF2B5EF4-FFF2-40B4-BE49-F238E27FC236}">
                <a16:creationId xmlns:a16="http://schemas.microsoft.com/office/drawing/2014/main" id="{32B80340-15AC-F187-E87D-B6D54D3DE0E8}"/>
              </a:ext>
            </a:extLst>
          </p:cNvPr>
          <p:cNvSpPr txBox="1"/>
          <p:nvPr/>
        </p:nvSpPr>
        <p:spPr>
          <a:xfrm>
            <a:off x="3712528" y="2801648"/>
            <a:ext cx="195977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Letter-join Print Plus 1"/>
              </a:rPr>
              <a:t>Josie Adaway</a:t>
            </a:r>
            <a:endParaRPr lang="en-GB" dirty="0">
              <a:latin typeface="Letter-join Print Plus 1"/>
            </a:endParaRPr>
          </a:p>
        </p:txBody>
      </p:sp>
      <p:sp>
        <p:nvSpPr>
          <p:cNvPr id="17" name="TextBox 16">
            <a:extLst>
              <a:ext uri="{FF2B5EF4-FFF2-40B4-BE49-F238E27FC236}">
                <a16:creationId xmlns:a16="http://schemas.microsoft.com/office/drawing/2014/main" id="{01A2EDF3-3ABA-7615-A524-26E43B0C970B}"/>
              </a:ext>
            </a:extLst>
          </p:cNvPr>
          <p:cNvSpPr txBox="1"/>
          <p:nvPr/>
        </p:nvSpPr>
        <p:spPr>
          <a:xfrm>
            <a:off x="6072537" y="2787846"/>
            <a:ext cx="21115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Letter-join Print Plus 1"/>
              </a:rPr>
              <a:t>Shweta Samras</a:t>
            </a:r>
            <a:endParaRPr lang="en-US"/>
          </a:p>
        </p:txBody>
      </p:sp>
      <p:sp>
        <p:nvSpPr>
          <p:cNvPr id="18" name="TextBox 17">
            <a:extLst>
              <a:ext uri="{FF2B5EF4-FFF2-40B4-BE49-F238E27FC236}">
                <a16:creationId xmlns:a16="http://schemas.microsoft.com/office/drawing/2014/main" id="{A09C6D4C-8219-B437-46F9-B6BFD25AE93C}"/>
              </a:ext>
            </a:extLst>
          </p:cNvPr>
          <p:cNvSpPr txBox="1"/>
          <p:nvPr/>
        </p:nvSpPr>
        <p:spPr>
          <a:xfrm>
            <a:off x="3891944" y="5630898"/>
            <a:ext cx="18631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latin typeface="Letter-join Print Plus 1"/>
              </a:rPr>
              <a:t>Keri Lohan</a:t>
            </a:r>
            <a:endParaRPr lang="en-US"/>
          </a:p>
        </p:txBody>
      </p:sp>
      <p:sp>
        <p:nvSpPr>
          <p:cNvPr id="19" name="TextBox 18">
            <a:extLst>
              <a:ext uri="{FF2B5EF4-FFF2-40B4-BE49-F238E27FC236}">
                <a16:creationId xmlns:a16="http://schemas.microsoft.com/office/drawing/2014/main" id="{E0A78E6F-38CC-6DB6-A7E8-CAE2A69A6CFF}"/>
              </a:ext>
            </a:extLst>
          </p:cNvPr>
          <p:cNvSpPr txBox="1"/>
          <p:nvPr/>
        </p:nvSpPr>
        <p:spPr>
          <a:xfrm>
            <a:off x="6251953" y="5658501"/>
            <a:ext cx="182176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latin typeface="Letter-join Print Plus 1"/>
              </a:rPr>
              <a:t>Amy Arbon</a:t>
            </a:r>
            <a:endParaRPr lang="en-US"/>
          </a:p>
        </p:txBody>
      </p:sp>
      <p:sp>
        <p:nvSpPr>
          <p:cNvPr id="3" name="TextBox 2">
            <a:extLst>
              <a:ext uri="{FF2B5EF4-FFF2-40B4-BE49-F238E27FC236}">
                <a16:creationId xmlns:a16="http://schemas.microsoft.com/office/drawing/2014/main" id="{5B68ACB3-1CD6-C997-A4EA-6FD29AEB6CCA}"/>
              </a:ext>
            </a:extLst>
          </p:cNvPr>
          <p:cNvSpPr txBox="1"/>
          <p:nvPr/>
        </p:nvSpPr>
        <p:spPr>
          <a:xfrm>
            <a:off x="8757679" y="2787845"/>
            <a:ext cx="21115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Letter-join Print Plus 1"/>
              </a:rPr>
              <a:t>Louise Boon</a:t>
            </a:r>
            <a:endParaRPr lang="en-GB" dirty="0">
              <a:latin typeface="Letter-join Print Plus 1"/>
            </a:endParaRPr>
          </a:p>
        </p:txBody>
      </p:sp>
      <p:pic>
        <p:nvPicPr>
          <p:cNvPr id="4" name="Picture 3" descr="Info panel picture">
            <a:extLst>
              <a:ext uri="{FF2B5EF4-FFF2-40B4-BE49-F238E27FC236}">
                <a16:creationId xmlns:a16="http://schemas.microsoft.com/office/drawing/2014/main" id="{A558C307-F1EF-812D-C7C9-429BC439D7B7}"/>
              </a:ext>
            </a:extLst>
          </p:cNvPr>
          <p:cNvPicPr>
            <a:picLocks noChangeAspect="1"/>
          </p:cNvPicPr>
          <p:nvPr/>
        </p:nvPicPr>
        <p:blipFill>
          <a:blip r:embed="rId4"/>
          <a:stretch>
            <a:fillRect/>
          </a:stretch>
        </p:blipFill>
        <p:spPr>
          <a:xfrm>
            <a:off x="3742871" y="429986"/>
            <a:ext cx="2209800" cy="2209800"/>
          </a:xfrm>
          <a:prstGeom prst="rect">
            <a:avLst/>
          </a:prstGeom>
        </p:spPr>
      </p:pic>
      <p:pic>
        <p:nvPicPr>
          <p:cNvPr id="5" name="Picture 4" descr="Info panel picture">
            <a:extLst>
              <a:ext uri="{FF2B5EF4-FFF2-40B4-BE49-F238E27FC236}">
                <a16:creationId xmlns:a16="http://schemas.microsoft.com/office/drawing/2014/main" id="{89293C05-1C43-3C18-A535-6B20F50D0A58}"/>
              </a:ext>
            </a:extLst>
          </p:cNvPr>
          <p:cNvPicPr>
            <a:picLocks noChangeAspect="1"/>
          </p:cNvPicPr>
          <p:nvPr/>
        </p:nvPicPr>
        <p:blipFill>
          <a:blip r:embed="rId5"/>
          <a:stretch>
            <a:fillRect/>
          </a:stretch>
        </p:blipFill>
        <p:spPr>
          <a:xfrm>
            <a:off x="6232071" y="429986"/>
            <a:ext cx="2202543" cy="2209800"/>
          </a:xfrm>
          <a:prstGeom prst="rect">
            <a:avLst/>
          </a:prstGeom>
        </p:spPr>
      </p:pic>
      <p:pic>
        <p:nvPicPr>
          <p:cNvPr id="6" name="Picture 5" descr="Info panel picture">
            <a:extLst>
              <a:ext uri="{FF2B5EF4-FFF2-40B4-BE49-F238E27FC236}">
                <a16:creationId xmlns:a16="http://schemas.microsoft.com/office/drawing/2014/main" id="{52638AFC-5630-E3B2-BFC6-BF00FC5AAD9B}"/>
              </a:ext>
            </a:extLst>
          </p:cNvPr>
          <p:cNvPicPr>
            <a:picLocks noChangeAspect="1"/>
          </p:cNvPicPr>
          <p:nvPr/>
        </p:nvPicPr>
        <p:blipFill>
          <a:blip r:embed="rId6"/>
          <a:stretch>
            <a:fillRect/>
          </a:stretch>
        </p:blipFill>
        <p:spPr>
          <a:xfrm>
            <a:off x="8670472" y="444500"/>
            <a:ext cx="2202542" cy="2195285"/>
          </a:xfrm>
          <a:prstGeom prst="rect">
            <a:avLst/>
          </a:prstGeom>
        </p:spPr>
      </p:pic>
      <p:pic>
        <p:nvPicPr>
          <p:cNvPr id="16" name="Picture 15" descr="Info panel picture">
            <a:extLst>
              <a:ext uri="{FF2B5EF4-FFF2-40B4-BE49-F238E27FC236}">
                <a16:creationId xmlns:a16="http://schemas.microsoft.com/office/drawing/2014/main" id="{8D5D3D10-3340-54ED-133E-280C30054EA4}"/>
              </a:ext>
            </a:extLst>
          </p:cNvPr>
          <p:cNvPicPr>
            <a:picLocks noChangeAspect="1"/>
          </p:cNvPicPr>
          <p:nvPr/>
        </p:nvPicPr>
        <p:blipFill>
          <a:blip r:embed="rId7"/>
          <a:stretch>
            <a:fillRect/>
          </a:stretch>
        </p:blipFill>
        <p:spPr>
          <a:xfrm>
            <a:off x="8648700" y="3325585"/>
            <a:ext cx="2122714" cy="2064657"/>
          </a:xfrm>
          <a:prstGeom prst="rect">
            <a:avLst/>
          </a:prstGeom>
        </p:spPr>
      </p:pic>
      <p:sp>
        <p:nvSpPr>
          <p:cNvPr id="20" name="TextBox 19">
            <a:extLst>
              <a:ext uri="{FF2B5EF4-FFF2-40B4-BE49-F238E27FC236}">
                <a16:creationId xmlns:a16="http://schemas.microsoft.com/office/drawing/2014/main" id="{839C1DEF-E684-06E7-DCA7-5D131CAC46D1}"/>
              </a:ext>
            </a:extLst>
          </p:cNvPr>
          <p:cNvSpPr txBox="1"/>
          <p:nvPr/>
        </p:nvSpPr>
        <p:spPr>
          <a:xfrm>
            <a:off x="8668581" y="5723814"/>
            <a:ext cx="182176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Letter-join Print Plus 1"/>
              </a:rPr>
              <a:t>Ayesha Bibi</a:t>
            </a:r>
            <a:endParaRPr lang="en-US"/>
          </a:p>
        </p:txBody>
      </p:sp>
    </p:spTree>
    <p:extLst>
      <p:ext uri="{BB962C8B-B14F-4D97-AF65-F5344CB8AC3E}">
        <p14:creationId xmlns:p14="http://schemas.microsoft.com/office/powerpoint/2010/main" val="191623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828B0-DE00-03D4-6942-6D472665295E}"/>
              </a:ext>
            </a:extLst>
          </p:cNvPr>
          <p:cNvSpPr>
            <a:spLocks noGrp="1"/>
          </p:cNvSpPr>
          <p:nvPr>
            <p:ph type="title"/>
          </p:nvPr>
        </p:nvSpPr>
        <p:spPr/>
        <p:txBody>
          <a:bodyPr/>
          <a:lstStyle/>
          <a:p>
            <a:r>
              <a:rPr lang="en-GB">
                <a:latin typeface="Letter-join Print Plus 1"/>
              </a:rPr>
              <a:t>Other supporting</a:t>
            </a:r>
            <a:br>
              <a:rPr lang="en-GB" dirty="0">
                <a:latin typeface="Letter-join Print Plus 1"/>
              </a:rPr>
            </a:br>
            <a:r>
              <a:rPr lang="en-GB">
                <a:latin typeface="Letter-join Print Plus 1"/>
              </a:rPr>
              <a:t>Adults you will see in Year 3</a:t>
            </a:r>
            <a:endParaRPr lang="en-US"/>
          </a:p>
        </p:txBody>
      </p:sp>
      <p:pic>
        <p:nvPicPr>
          <p:cNvPr id="4" name="Content Placeholder 3" descr="A collage of a person&#10;&#10;AI-generated content may be incorrect.">
            <a:extLst>
              <a:ext uri="{FF2B5EF4-FFF2-40B4-BE49-F238E27FC236}">
                <a16:creationId xmlns:a16="http://schemas.microsoft.com/office/drawing/2014/main" id="{7DC84FCE-0F0C-182D-1C34-BA3AD64767A8}"/>
              </a:ext>
            </a:extLst>
          </p:cNvPr>
          <p:cNvPicPr>
            <a:picLocks noGrp="1" noChangeAspect="1"/>
          </p:cNvPicPr>
          <p:nvPr>
            <p:ph idx="1"/>
          </p:nvPr>
        </p:nvPicPr>
        <p:blipFill>
          <a:blip r:embed="rId2"/>
          <a:srcRect/>
          <a:stretch>
            <a:fillRect/>
          </a:stretch>
        </p:blipFill>
        <p:spPr>
          <a:xfrm>
            <a:off x="5727893" y="261765"/>
            <a:ext cx="3249606" cy="6332582"/>
          </a:xfrm>
          <a:prstGeom prst="rect">
            <a:avLst/>
          </a:prstGeom>
        </p:spPr>
      </p:pic>
    </p:spTree>
    <p:extLst>
      <p:ext uri="{BB962C8B-B14F-4D97-AF65-F5344CB8AC3E}">
        <p14:creationId xmlns:p14="http://schemas.microsoft.com/office/powerpoint/2010/main" val="1411784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the leadership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7" name="Rectangle 3"/>
          <p:cNvSpPr txBox="1">
            <a:spLocks noChangeArrowheads="1"/>
          </p:cNvSpPr>
          <p:nvPr/>
        </p:nvSpPr>
        <p:spPr bwMode="auto">
          <a:xfrm>
            <a:off x="4814047" y="766355"/>
            <a:ext cx="6974541" cy="534757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r>
              <a:rPr lang="en-GB" sz="2000" b="1" kern="0">
                <a:latin typeface="Letter-join Print Plus 1"/>
              </a:rPr>
              <a:t>Mr Robert Staples</a:t>
            </a:r>
          </a:p>
          <a:p>
            <a:pPr marL="0" indent="0" eaLnBrk="1" hangingPunct="1">
              <a:buNone/>
              <a:defRPr/>
            </a:pPr>
            <a:r>
              <a:rPr lang="en-GB" sz="2000" i="1" kern="0">
                <a:latin typeface="Letter-join Print Plus 1"/>
              </a:rPr>
              <a:t>Headteacher</a:t>
            </a:r>
          </a:p>
          <a:p>
            <a:pPr marL="0" indent="0" eaLnBrk="1" hangingPunct="1">
              <a:buNone/>
              <a:defRPr/>
            </a:pPr>
            <a:endParaRPr lang="en-GB" sz="2000" i="1" kern="0">
              <a:latin typeface="Letter-join Print Plus 1"/>
            </a:endParaRPr>
          </a:p>
          <a:p>
            <a:pPr marL="0" indent="0" eaLnBrk="1" hangingPunct="1">
              <a:buNone/>
              <a:defRPr/>
            </a:pPr>
            <a:r>
              <a:rPr lang="en-GB" sz="2000" b="1" kern="0">
                <a:latin typeface="Letter-join Print Plus 1"/>
              </a:rPr>
              <a:t>Miss Michelle Bridge </a:t>
            </a:r>
          </a:p>
          <a:p>
            <a:pPr marL="0" indent="0" eaLnBrk="1" hangingPunct="1">
              <a:buNone/>
              <a:defRPr/>
            </a:pPr>
            <a:r>
              <a:rPr lang="en-GB" sz="2000" i="1" kern="0">
                <a:latin typeface="Letter-join Print Plus 1"/>
              </a:rPr>
              <a:t>Senior Deputy Headteacher </a:t>
            </a:r>
          </a:p>
          <a:p>
            <a:pPr marL="0" indent="0" eaLnBrk="1" hangingPunct="1">
              <a:buNone/>
              <a:defRPr/>
            </a:pPr>
            <a:endParaRPr lang="en-GB" sz="2000" i="1" kern="0">
              <a:latin typeface="Letter-join Print Plus 1"/>
            </a:endParaRPr>
          </a:p>
          <a:p>
            <a:pPr marL="0" indent="0">
              <a:buNone/>
              <a:defRPr/>
            </a:pPr>
            <a:r>
              <a:rPr lang="en-GB" sz="2000" b="1" i="1" kern="0">
                <a:latin typeface="Letter-join Print Plus 1"/>
                <a:cs typeface="Segoe UI"/>
              </a:rPr>
              <a:t>Mrs Natalie Sembi</a:t>
            </a:r>
            <a:endParaRPr lang="en-GB" sz="2000" kern="0">
              <a:latin typeface="Letter-join Print Plus 1"/>
              <a:cs typeface="Segoe UI"/>
            </a:endParaRPr>
          </a:p>
          <a:p>
            <a:pPr marL="0" indent="0">
              <a:buNone/>
              <a:defRPr/>
            </a:pPr>
            <a:r>
              <a:rPr lang="en-GB" sz="2000" i="1" kern="0">
                <a:latin typeface="Letter-join Print Plus 1"/>
                <a:cs typeface="Segoe UI"/>
              </a:rPr>
              <a:t>Deputy Headteacher</a:t>
            </a:r>
          </a:p>
          <a:p>
            <a:pPr marL="0" indent="0">
              <a:buNone/>
              <a:defRPr/>
            </a:pPr>
            <a:endParaRPr lang="en-GB" sz="2000" i="1" kern="0">
              <a:latin typeface="Letter-join Print Plus 1"/>
              <a:cs typeface="Segoe UI"/>
            </a:endParaRPr>
          </a:p>
          <a:p>
            <a:pPr marL="0" indent="0" eaLnBrk="1" hangingPunct="1">
              <a:buNone/>
              <a:defRPr/>
            </a:pPr>
            <a:r>
              <a:rPr lang="en-GB" sz="2000" b="1" kern="0">
                <a:latin typeface="Letter-join Print Plus 1"/>
              </a:rPr>
              <a:t>Mrs Sharon Mullen </a:t>
            </a:r>
          </a:p>
          <a:p>
            <a:pPr marL="0" indent="0" eaLnBrk="1" hangingPunct="1">
              <a:buNone/>
              <a:defRPr/>
            </a:pPr>
            <a:r>
              <a:rPr lang="en-GB" sz="2000" i="1" kern="0" dirty="0">
                <a:latin typeface="Letter-join Print Plus 1"/>
              </a:rPr>
              <a:t>Assistant Headteacher and </a:t>
            </a:r>
            <a:r>
              <a:rPr lang="en-GB" sz="2000" i="1" kern="0" dirty="0" err="1">
                <a:latin typeface="Letter-join Print Plus 1"/>
              </a:rPr>
              <a:t>SENDco</a:t>
            </a:r>
            <a:endParaRPr lang="en-GB" sz="2000" i="1" kern="0" dirty="0">
              <a:latin typeface="Letter-join Print Plus 1"/>
            </a:endParaRPr>
          </a:p>
          <a:p>
            <a:pPr marL="0" indent="0" eaLnBrk="1" hangingPunct="1">
              <a:buNone/>
              <a:defRPr/>
            </a:pPr>
            <a:endParaRPr lang="en-GB" sz="2000" i="1" kern="0">
              <a:latin typeface="Letter-join Print Plus 1"/>
            </a:endParaRPr>
          </a:p>
          <a:p>
            <a:pPr marL="0" indent="0" eaLnBrk="1" hangingPunct="1">
              <a:buNone/>
              <a:defRPr/>
            </a:pPr>
            <a:r>
              <a:rPr lang="en-GB" sz="2000" b="1" i="1" kern="0">
                <a:latin typeface="Letter-join Print Plus 1"/>
              </a:rPr>
              <a:t>Mr Chris Holgate </a:t>
            </a:r>
          </a:p>
          <a:p>
            <a:pPr marL="0" indent="0" eaLnBrk="1" hangingPunct="1">
              <a:buNone/>
              <a:defRPr/>
            </a:pPr>
            <a:r>
              <a:rPr lang="en-GB" sz="2000" i="1" kern="0">
                <a:latin typeface="Letter-join Print Plus 1"/>
              </a:rPr>
              <a:t>Assistant Headteacher </a:t>
            </a:r>
          </a:p>
          <a:p>
            <a:pPr marL="0" indent="0" eaLnBrk="1" hangingPunct="1">
              <a:buNone/>
              <a:defRPr/>
            </a:pPr>
            <a:endParaRPr lang="en-GB" sz="2000" i="1" kern="0">
              <a:latin typeface="HfW precursive" panose="00000500000000000000" pitchFamily="2" charset="0"/>
            </a:endParaRPr>
          </a:p>
          <a:p>
            <a:pPr marL="0" indent="0" eaLnBrk="1" hangingPunct="1">
              <a:buNone/>
              <a:defRPr/>
            </a:pPr>
            <a:endParaRPr lang="en-GB" sz="2000" b="1" i="1" kern="0">
              <a:latin typeface="HfW precursive" panose="00000500000000000000" pitchFamily="2" charset="0"/>
            </a:endParaRPr>
          </a:p>
        </p:txBody>
      </p:sp>
      <p:pic>
        <p:nvPicPr>
          <p:cNvPr id="3" name="Picture 2" descr="A person sitting at a desk&#10;&#10;Description automatically generated">
            <a:extLst>
              <a:ext uri="{FF2B5EF4-FFF2-40B4-BE49-F238E27FC236}">
                <a16:creationId xmlns:a16="http://schemas.microsoft.com/office/drawing/2014/main" id="{FE7DC53C-86BC-CC52-D89D-DAF8E4BB9C43}"/>
              </a:ext>
            </a:extLst>
          </p:cNvPr>
          <p:cNvPicPr>
            <a:picLocks noChangeAspect="1"/>
          </p:cNvPicPr>
          <p:nvPr/>
        </p:nvPicPr>
        <p:blipFill>
          <a:blip r:embed="rId3"/>
          <a:stretch>
            <a:fillRect/>
          </a:stretch>
        </p:blipFill>
        <p:spPr>
          <a:xfrm>
            <a:off x="3755186" y="771884"/>
            <a:ext cx="857250" cy="857250"/>
          </a:xfrm>
          <a:prstGeom prst="rect">
            <a:avLst/>
          </a:prstGeom>
        </p:spPr>
      </p:pic>
      <p:pic>
        <p:nvPicPr>
          <p:cNvPr id="4" name="Picture 3" descr="d7897798-aba6-4397-a252-e1bb9d002c0f.JPG">
            <a:extLst>
              <a:ext uri="{FF2B5EF4-FFF2-40B4-BE49-F238E27FC236}">
                <a16:creationId xmlns:a16="http://schemas.microsoft.com/office/drawing/2014/main" id="{51D0AF7E-FEEB-A520-6CE4-167BF859C3B2}"/>
              </a:ext>
            </a:extLst>
          </p:cNvPr>
          <p:cNvPicPr>
            <a:picLocks noChangeAspect="1"/>
          </p:cNvPicPr>
          <p:nvPr/>
        </p:nvPicPr>
        <p:blipFill>
          <a:blip r:embed="rId4"/>
          <a:stretch>
            <a:fillRect/>
          </a:stretch>
        </p:blipFill>
        <p:spPr>
          <a:xfrm>
            <a:off x="3780347" y="1710007"/>
            <a:ext cx="838200" cy="942975"/>
          </a:xfrm>
          <a:prstGeom prst="rect">
            <a:avLst/>
          </a:prstGeom>
        </p:spPr>
      </p:pic>
      <p:pic>
        <p:nvPicPr>
          <p:cNvPr id="6" name="Picture 5" descr="A person smiling for the camera&#10;&#10;Description automatically generated">
            <a:extLst>
              <a:ext uri="{FF2B5EF4-FFF2-40B4-BE49-F238E27FC236}">
                <a16:creationId xmlns:a16="http://schemas.microsoft.com/office/drawing/2014/main" id="{538812AE-1C7C-161F-F275-145DB8167CCB}"/>
              </a:ext>
            </a:extLst>
          </p:cNvPr>
          <p:cNvPicPr>
            <a:picLocks noChangeAspect="1"/>
          </p:cNvPicPr>
          <p:nvPr/>
        </p:nvPicPr>
        <p:blipFill>
          <a:blip r:embed="rId5"/>
          <a:stretch>
            <a:fillRect/>
          </a:stretch>
        </p:blipFill>
        <p:spPr>
          <a:xfrm>
            <a:off x="3764172" y="5000625"/>
            <a:ext cx="914759" cy="1101305"/>
          </a:xfrm>
          <a:prstGeom prst="rect">
            <a:avLst/>
          </a:prstGeom>
        </p:spPr>
      </p:pic>
      <p:pic>
        <p:nvPicPr>
          <p:cNvPr id="8" name="Picture 7" descr="A person smiling at camera&#10;&#10;Description automatically generated">
            <a:extLst>
              <a:ext uri="{FF2B5EF4-FFF2-40B4-BE49-F238E27FC236}">
                <a16:creationId xmlns:a16="http://schemas.microsoft.com/office/drawing/2014/main" id="{77B61B23-B17F-0364-86E3-F882E1ED86C0}"/>
              </a:ext>
            </a:extLst>
          </p:cNvPr>
          <p:cNvPicPr>
            <a:picLocks noChangeAspect="1"/>
          </p:cNvPicPr>
          <p:nvPr/>
        </p:nvPicPr>
        <p:blipFill rotWithShape="1">
          <a:blip r:embed="rId6"/>
          <a:srcRect l="13350" t="30250" r="57474" b="35259"/>
          <a:stretch/>
        </p:blipFill>
        <p:spPr>
          <a:xfrm rot="5400000">
            <a:off x="3712191" y="2793551"/>
            <a:ext cx="1007408" cy="907634"/>
          </a:xfrm>
          <a:prstGeom prst="rect">
            <a:avLst/>
          </a:prstGeom>
        </p:spPr>
      </p:pic>
    </p:spTree>
    <p:extLst>
      <p:ext uri="{BB962C8B-B14F-4D97-AF65-F5344CB8AC3E}">
        <p14:creationId xmlns:p14="http://schemas.microsoft.com/office/powerpoint/2010/main" val="2469082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What will my child be learning?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589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CA572-3046-A5E8-B23E-310C918224F3}"/>
              </a:ext>
            </a:extLst>
          </p:cNvPr>
          <p:cNvSpPr>
            <a:spLocks noGrp="1"/>
          </p:cNvSpPr>
          <p:nvPr>
            <p:ph type="title"/>
          </p:nvPr>
        </p:nvSpPr>
        <p:spPr/>
        <p:txBody>
          <a:bodyPr/>
          <a:lstStyle/>
          <a:p>
            <a:r>
              <a:rPr lang="en-GB" dirty="0">
                <a:latin typeface="Letter-join Print Plus 1"/>
              </a:rPr>
              <a:t>The Year 3</a:t>
            </a:r>
            <a:br>
              <a:rPr lang="en-GB" dirty="0">
                <a:latin typeface="Letter-join Print Plus 1"/>
              </a:rPr>
            </a:br>
            <a:r>
              <a:rPr lang="en-GB" dirty="0">
                <a:latin typeface="Letter-join Print Plus 1"/>
              </a:rPr>
              <a:t>Curriculum  </a:t>
            </a:r>
          </a:p>
        </p:txBody>
      </p:sp>
      <p:graphicFrame>
        <p:nvGraphicFramePr>
          <p:cNvPr id="4" name="Rectangle 3">
            <a:extLst>
              <a:ext uri="{FF2B5EF4-FFF2-40B4-BE49-F238E27FC236}">
                <a16:creationId xmlns:a16="http://schemas.microsoft.com/office/drawing/2014/main" id="{313352E5-2907-4DB4-C865-5D6802438A44}"/>
              </a:ext>
            </a:extLst>
          </p:cNvPr>
          <p:cNvGraphicFramePr/>
          <p:nvPr>
            <p:extLst>
              <p:ext uri="{D42A27DB-BD31-4B8C-83A1-F6EECF244321}">
                <p14:modId xmlns:p14="http://schemas.microsoft.com/office/powerpoint/2010/main" val="185273915"/>
              </p:ext>
            </p:extLst>
          </p:nvPr>
        </p:nvGraphicFramePr>
        <p:xfrm>
          <a:off x="3948504" y="735553"/>
          <a:ext cx="7617759" cy="53420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9188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929EE-223B-3311-60BC-5B24C91AB91C}"/>
              </a:ext>
            </a:extLst>
          </p:cNvPr>
          <p:cNvSpPr>
            <a:spLocks noGrp="1"/>
          </p:cNvSpPr>
          <p:nvPr>
            <p:ph type="title"/>
          </p:nvPr>
        </p:nvSpPr>
        <p:spPr/>
        <p:txBody>
          <a:bodyPr/>
          <a:lstStyle/>
          <a:p>
            <a:pPr algn="ctr"/>
            <a:r>
              <a:rPr lang="en-GB" dirty="0">
                <a:latin typeface="Letter-join Print Plus 1"/>
              </a:rPr>
              <a:t>Homework</a:t>
            </a:r>
            <a:br>
              <a:rPr lang="en-GB" dirty="0">
                <a:latin typeface="Letter-join Print Plus 1"/>
              </a:rPr>
            </a:br>
            <a:r>
              <a:rPr lang="en-GB" dirty="0">
                <a:latin typeface="Letter-join Print Plus 1"/>
              </a:rPr>
              <a:t>Expectations</a:t>
            </a:r>
            <a:endParaRPr lang="en-US"/>
          </a:p>
        </p:txBody>
      </p:sp>
      <p:pic>
        <p:nvPicPr>
          <p:cNvPr id="4" name="Content Placeholder 3" descr="A cartoon of a child holding a book&#10;&#10;AI-generated content may be incorrect.">
            <a:extLst>
              <a:ext uri="{FF2B5EF4-FFF2-40B4-BE49-F238E27FC236}">
                <a16:creationId xmlns:a16="http://schemas.microsoft.com/office/drawing/2014/main" id="{8ADBFBB6-89B9-0CCF-018B-084B4889CF9D}"/>
              </a:ext>
            </a:extLst>
          </p:cNvPr>
          <p:cNvPicPr>
            <a:picLocks noGrp="1" noChangeAspect="1"/>
          </p:cNvPicPr>
          <p:nvPr>
            <p:ph idx="1"/>
          </p:nvPr>
        </p:nvPicPr>
        <p:blipFill>
          <a:blip r:embed="rId2"/>
          <a:stretch>
            <a:fillRect/>
          </a:stretch>
        </p:blipFill>
        <p:spPr>
          <a:xfrm>
            <a:off x="1020603" y="1125314"/>
            <a:ext cx="1394792" cy="1483968"/>
          </a:xfrm>
        </p:spPr>
      </p:pic>
      <p:sp>
        <p:nvSpPr>
          <p:cNvPr id="5" name="TextBox 4">
            <a:extLst>
              <a:ext uri="{FF2B5EF4-FFF2-40B4-BE49-F238E27FC236}">
                <a16:creationId xmlns:a16="http://schemas.microsoft.com/office/drawing/2014/main" id="{B4D03730-20B4-016E-DD7B-90318BC565E2}"/>
              </a:ext>
            </a:extLst>
          </p:cNvPr>
          <p:cNvSpPr txBox="1"/>
          <p:nvPr/>
        </p:nvSpPr>
        <p:spPr>
          <a:xfrm>
            <a:off x="3472243" y="1129005"/>
            <a:ext cx="8323010" cy="46474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ctr">
              <a:lnSpc>
                <a:spcPct val="90000"/>
              </a:lnSpc>
              <a:spcBef>
                <a:spcPct val="20000"/>
              </a:spcBef>
              <a:spcAft>
                <a:spcPct val="0"/>
              </a:spcAft>
            </a:pPr>
            <a:r>
              <a:rPr lang="en-US" sz="2000" b="1" u="sng" dirty="0">
                <a:latin typeface="Letter-join Print Plus 1"/>
                <a:cs typeface="Arial"/>
              </a:rPr>
              <a:t>Every Friday</a:t>
            </a:r>
            <a:endParaRPr lang="en-US" sz="2000" u="sng" dirty="0">
              <a:latin typeface="Letter-join Print Plus 1"/>
              <a:cs typeface="Arial"/>
            </a:endParaRPr>
          </a:p>
          <a:p>
            <a:pPr marL="342900" indent="-342900" algn="ctr">
              <a:lnSpc>
                <a:spcPct val="90000"/>
              </a:lnSpc>
              <a:spcBef>
                <a:spcPct val="20000"/>
              </a:spcBef>
              <a:spcAft>
                <a:spcPct val="0"/>
              </a:spcAft>
            </a:pPr>
            <a:r>
              <a:rPr lang="en-US" sz="2000" dirty="0">
                <a:latin typeface="Letter-join Print Plus 1"/>
                <a:cs typeface="Arial"/>
              </a:rPr>
              <a:t>Homework will be emailed. </a:t>
            </a:r>
          </a:p>
          <a:p>
            <a:pPr marL="342900" indent="-342900" algn="ctr">
              <a:lnSpc>
                <a:spcPct val="90000"/>
              </a:lnSpc>
              <a:spcBef>
                <a:spcPct val="20000"/>
              </a:spcBef>
              <a:spcAft>
                <a:spcPct val="0"/>
              </a:spcAft>
            </a:pPr>
            <a:endParaRPr lang="en-US" sz="2000" dirty="0">
              <a:latin typeface="Letter-join Print Plus 1"/>
              <a:cs typeface="Arial"/>
            </a:endParaRPr>
          </a:p>
          <a:p>
            <a:pPr marL="342900" indent="-342900" algn="ctr">
              <a:lnSpc>
                <a:spcPct val="90000"/>
              </a:lnSpc>
              <a:spcBef>
                <a:spcPct val="20000"/>
              </a:spcBef>
              <a:spcAft>
                <a:spcPct val="0"/>
              </a:spcAft>
            </a:pPr>
            <a:r>
              <a:rPr lang="en-US" sz="2000" b="1" u="sng" dirty="0">
                <a:latin typeface="Letter-join Print Plus 1"/>
                <a:cs typeface="Arial"/>
              </a:rPr>
              <a:t>Spellings</a:t>
            </a:r>
          </a:p>
          <a:p>
            <a:pPr marL="342900" indent="-342900" algn="ctr">
              <a:lnSpc>
                <a:spcPct val="90000"/>
              </a:lnSpc>
              <a:spcBef>
                <a:spcPct val="20000"/>
              </a:spcBef>
              <a:spcAft>
                <a:spcPct val="0"/>
              </a:spcAft>
            </a:pPr>
            <a:r>
              <a:rPr lang="en-US" sz="2000" dirty="0">
                <a:latin typeface="Letter-join Print Plus 1"/>
                <a:cs typeface="Arial"/>
              </a:rPr>
              <a:t>This will contain information on the spelling patterns they have been investigating in class and words to learn.</a:t>
            </a:r>
          </a:p>
          <a:p>
            <a:pPr marL="342900" indent="-342900" algn="ctr">
              <a:lnSpc>
                <a:spcPct val="90000"/>
              </a:lnSpc>
              <a:spcBef>
                <a:spcPct val="20000"/>
              </a:spcBef>
              <a:spcAft>
                <a:spcPct val="0"/>
              </a:spcAft>
            </a:pPr>
            <a:r>
              <a:rPr lang="en-US" sz="2000" b="1" u="sng" dirty="0">
                <a:latin typeface="Letter-join Print Plus 1"/>
                <a:cs typeface="Arial"/>
              </a:rPr>
              <a:t>Reading </a:t>
            </a:r>
          </a:p>
          <a:p>
            <a:pPr marL="342900" indent="-342900" algn="ctr">
              <a:lnSpc>
                <a:spcPct val="90000"/>
              </a:lnSpc>
              <a:spcBef>
                <a:spcPct val="20000"/>
              </a:spcBef>
              <a:spcAft>
                <a:spcPct val="0"/>
              </a:spcAft>
            </a:pPr>
            <a:r>
              <a:rPr lang="en-US" sz="2000" dirty="0">
                <a:latin typeface="Letter-join Print Plus 1"/>
                <a:cs typeface="Arial"/>
              </a:rPr>
              <a:t>Please listen to your child read at least 3 times per week, remember to sign your child's reading record as they will be checked on Fridays.</a:t>
            </a:r>
            <a:endParaRPr lang="en-US" dirty="0">
              <a:latin typeface="Letter-join Print Plus 1"/>
            </a:endParaRPr>
          </a:p>
          <a:p>
            <a:pPr marL="342900" indent="-342900" algn="ctr">
              <a:lnSpc>
                <a:spcPct val="90000"/>
              </a:lnSpc>
              <a:spcBef>
                <a:spcPct val="20000"/>
              </a:spcBef>
              <a:spcAft>
                <a:spcPct val="0"/>
              </a:spcAft>
            </a:pPr>
            <a:r>
              <a:rPr lang="en-US" sz="2000" b="1" u="sng" dirty="0" err="1">
                <a:latin typeface="Letter-join Print Plus 1"/>
                <a:cs typeface="Arial"/>
              </a:rPr>
              <a:t>Maths</a:t>
            </a:r>
            <a:r>
              <a:rPr lang="en-US" sz="2000" dirty="0">
                <a:latin typeface="Letter-join Print Plus 1"/>
                <a:cs typeface="Arial"/>
              </a:rPr>
              <a:t> </a:t>
            </a:r>
          </a:p>
          <a:p>
            <a:pPr marL="342900" indent="-342900" algn="ctr">
              <a:lnSpc>
                <a:spcPct val="90000"/>
              </a:lnSpc>
              <a:spcBef>
                <a:spcPct val="20000"/>
              </a:spcBef>
              <a:spcAft>
                <a:spcPct val="0"/>
              </a:spcAft>
            </a:pPr>
            <a:r>
              <a:rPr lang="en-US" sz="2000" dirty="0">
                <a:latin typeface="Letter-join Print Plus 1"/>
                <a:cs typeface="Arial"/>
              </a:rPr>
              <a:t> 'Learn-it' facts to learn and </a:t>
            </a:r>
          </a:p>
          <a:p>
            <a:pPr marL="342900" indent="-342900" algn="ctr">
              <a:lnSpc>
                <a:spcPct val="90000"/>
              </a:lnSpc>
              <a:spcBef>
                <a:spcPct val="20000"/>
              </a:spcBef>
              <a:spcAft>
                <a:spcPct val="0"/>
              </a:spcAft>
            </a:pPr>
            <a:r>
              <a:rPr lang="en-US" sz="2000" dirty="0">
                <a:latin typeface="Letter-join Print Plus 1"/>
                <a:cs typeface="Arial"/>
              </a:rPr>
              <a:t>TT Rock stars (daily 10 mins)</a:t>
            </a:r>
          </a:p>
          <a:p>
            <a:pPr marL="342900" indent="-342900" algn="ctr">
              <a:lnSpc>
                <a:spcPct val="90000"/>
              </a:lnSpc>
              <a:spcBef>
                <a:spcPct val="20000"/>
              </a:spcBef>
              <a:spcAft>
                <a:spcPct val="0"/>
              </a:spcAft>
            </a:pPr>
            <a:r>
              <a:rPr lang="en-US" sz="2000" b="1" u="sng" dirty="0">
                <a:latin typeface="Letter-join Print Plus 1"/>
                <a:cs typeface="Arial"/>
              </a:rPr>
              <a:t>History &amp; Geography</a:t>
            </a:r>
          </a:p>
          <a:p>
            <a:pPr marL="342900" indent="-342900" algn="ctr">
              <a:lnSpc>
                <a:spcPct val="90000"/>
              </a:lnSpc>
              <a:spcBef>
                <a:spcPct val="20000"/>
              </a:spcBef>
              <a:spcAft>
                <a:spcPct val="0"/>
              </a:spcAft>
            </a:pPr>
            <a:r>
              <a:rPr lang="en-US" sz="2000" dirty="0">
                <a:latin typeface="Letter-join Print Plus 1"/>
                <a:cs typeface="Arial"/>
              </a:rPr>
              <a:t>There will also be mini-topics set for homework once each half term.</a:t>
            </a:r>
            <a:endParaRPr lang="en-GB" sz="2000" dirty="0">
              <a:latin typeface="Letter-join Print Plus 1"/>
            </a:endParaRPr>
          </a:p>
        </p:txBody>
      </p:sp>
    </p:spTree>
    <p:extLst>
      <p:ext uri="{BB962C8B-B14F-4D97-AF65-F5344CB8AC3E}">
        <p14:creationId xmlns:p14="http://schemas.microsoft.com/office/powerpoint/2010/main" val="4034387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AD2EFE-3B6F-A661-8740-0D42BF9BCB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F0BCE5-3DD6-3E75-DF27-CF57BE752005}"/>
              </a:ext>
            </a:extLst>
          </p:cNvPr>
          <p:cNvSpPr>
            <a:spLocks noGrp="1"/>
          </p:cNvSpPr>
          <p:nvPr>
            <p:ph type="title"/>
          </p:nvPr>
        </p:nvSpPr>
        <p:spPr>
          <a:xfrm>
            <a:off x="289248" y="1123837"/>
            <a:ext cx="2439405" cy="1255469"/>
          </a:xfrm>
        </p:spPr>
        <p:txBody>
          <a:bodyPr vert="horz" lIns="91440" tIns="45720" rIns="91440" bIns="45720" rtlCol="0" anchor="ctr">
            <a:normAutofit/>
          </a:bodyPr>
          <a:lstStyle/>
          <a:p>
            <a:r>
              <a:rPr lang="en-US" dirty="0">
                <a:latin typeface="Letter-join Print Plus 1"/>
              </a:rPr>
              <a:t>Swimming</a:t>
            </a:r>
            <a:endParaRPr lang="en-US"/>
          </a:p>
        </p:txBody>
      </p:sp>
      <p:pic>
        <p:nvPicPr>
          <p:cNvPr id="10" name="Picture 5" descr="j0299879">
            <a:extLst>
              <a:ext uri="{FF2B5EF4-FFF2-40B4-BE49-F238E27FC236}">
                <a16:creationId xmlns:a16="http://schemas.microsoft.com/office/drawing/2014/main" id="{9DA8D903-F1A0-D870-D2B2-1D1B2989A9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4826" y="2486519"/>
            <a:ext cx="2758551" cy="127582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building with a blue wall and a fence&#10;&#10;AI-generated content may be incorrect.">
            <a:extLst>
              <a:ext uri="{FF2B5EF4-FFF2-40B4-BE49-F238E27FC236}">
                <a16:creationId xmlns:a16="http://schemas.microsoft.com/office/drawing/2014/main" id="{AACDA91E-9D3E-66CA-6118-CD801CF423EA}"/>
              </a:ext>
            </a:extLst>
          </p:cNvPr>
          <p:cNvPicPr>
            <a:picLocks noChangeAspect="1"/>
          </p:cNvPicPr>
          <p:nvPr/>
        </p:nvPicPr>
        <p:blipFill>
          <a:blip r:embed="rId4"/>
          <a:stretch>
            <a:fillRect/>
          </a:stretch>
        </p:blipFill>
        <p:spPr>
          <a:xfrm>
            <a:off x="177332" y="4041962"/>
            <a:ext cx="3197599" cy="1889312"/>
          </a:xfrm>
          <a:prstGeom prst="rect">
            <a:avLst/>
          </a:prstGeom>
        </p:spPr>
      </p:pic>
      <p:sp>
        <p:nvSpPr>
          <p:cNvPr id="4" name="TextBox 3">
            <a:extLst>
              <a:ext uri="{FF2B5EF4-FFF2-40B4-BE49-F238E27FC236}">
                <a16:creationId xmlns:a16="http://schemas.microsoft.com/office/drawing/2014/main" id="{9C1936DB-C391-7038-8610-FD0B30733209}"/>
              </a:ext>
            </a:extLst>
          </p:cNvPr>
          <p:cNvSpPr txBox="1"/>
          <p:nvPr/>
        </p:nvSpPr>
        <p:spPr>
          <a:xfrm>
            <a:off x="3974751" y="510645"/>
            <a:ext cx="7425057" cy="54907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indent="-285750" algn="ctr">
              <a:lnSpc>
                <a:spcPct val="90000"/>
              </a:lnSpc>
              <a:spcBef>
                <a:spcPts val="1200"/>
              </a:spcBef>
              <a:buFont typeface="Arial"/>
              <a:buChar char="•"/>
            </a:pPr>
            <a:r>
              <a:rPr lang="en-US" sz="2400" dirty="0">
                <a:latin typeface="Letter-join Print Plus 1"/>
              </a:rPr>
              <a:t>Year 3 children will have a weekly swimming lesson during the summer term.</a:t>
            </a:r>
          </a:p>
          <a:p>
            <a:pPr indent="-285750" algn="ctr">
              <a:lnSpc>
                <a:spcPct val="90000"/>
              </a:lnSpc>
              <a:spcBef>
                <a:spcPts val="1200"/>
              </a:spcBef>
              <a:buFont typeface="Arial"/>
              <a:buChar char="•"/>
            </a:pPr>
            <a:endParaRPr lang="en-US" sz="2400" dirty="0">
              <a:latin typeface="Letter-join Print Plus 1"/>
            </a:endParaRPr>
          </a:p>
          <a:p>
            <a:pPr indent="-285750" algn="ctr">
              <a:lnSpc>
                <a:spcPct val="90000"/>
              </a:lnSpc>
              <a:spcBef>
                <a:spcPts val="1200"/>
              </a:spcBef>
              <a:buFont typeface="Arial"/>
              <a:buChar char="•"/>
            </a:pPr>
            <a:r>
              <a:rPr lang="en-US" sz="2400" dirty="0">
                <a:latin typeface="Letter-join Print Plus 1"/>
              </a:rPr>
              <a:t>Clothing: a one-piece swimming suit, swimming trunks or shorts (which must be above knee height to comply with the pool’s policy), a hair band or swimming cap.</a:t>
            </a:r>
          </a:p>
          <a:p>
            <a:pPr indent="-285750" algn="ctr">
              <a:lnSpc>
                <a:spcPct val="90000"/>
              </a:lnSpc>
              <a:spcBef>
                <a:spcPts val="1200"/>
              </a:spcBef>
              <a:buFont typeface="Arial"/>
              <a:buChar char="•"/>
            </a:pPr>
            <a:endParaRPr lang="en-US" sz="2400" dirty="0">
              <a:latin typeface="Letter-join Print Plus 1"/>
            </a:endParaRPr>
          </a:p>
          <a:p>
            <a:pPr indent="-285750" algn="ctr">
              <a:lnSpc>
                <a:spcPct val="90000"/>
              </a:lnSpc>
              <a:spcBef>
                <a:spcPts val="1200"/>
              </a:spcBef>
              <a:buFont typeface="Arial"/>
              <a:buChar char="•"/>
            </a:pPr>
            <a:r>
              <a:rPr lang="en-US" sz="2400" dirty="0">
                <a:latin typeface="Letter-join Print Plus 1"/>
              </a:rPr>
              <a:t>All children must bring their own towel, preferably a waterproof bag to carry their kit with them. </a:t>
            </a:r>
          </a:p>
          <a:p>
            <a:pPr indent="-285750" algn="ctr">
              <a:lnSpc>
                <a:spcPct val="90000"/>
              </a:lnSpc>
              <a:spcBef>
                <a:spcPts val="1200"/>
              </a:spcBef>
              <a:buFont typeface="Arial"/>
              <a:buChar char="•"/>
            </a:pPr>
            <a:r>
              <a:rPr lang="en-US" sz="2400" dirty="0">
                <a:latin typeface="Letter-join Print Plus 1"/>
              </a:rPr>
              <a:t>Children may bring goggles if they wish.</a:t>
            </a:r>
          </a:p>
          <a:p>
            <a:pPr indent="-285750" algn="ctr">
              <a:lnSpc>
                <a:spcPct val="90000"/>
              </a:lnSpc>
              <a:spcBef>
                <a:spcPts val="1200"/>
              </a:spcBef>
              <a:buFont typeface="Arial"/>
              <a:buChar char="•"/>
            </a:pPr>
            <a:endParaRPr lang="en-US" sz="2400" dirty="0">
              <a:latin typeface="Letter-join Print Plus 1"/>
            </a:endParaRPr>
          </a:p>
          <a:p>
            <a:pPr indent="-285750" algn="ctr">
              <a:lnSpc>
                <a:spcPct val="90000"/>
              </a:lnSpc>
              <a:spcBef>
                <a:spcPts val="1200"/>
              </a:spcBef>
              <a:buFont typeface="Arial"/>
              <a:buChar char="•"/>
            </a:pPr>
            <a:r>
              <a:rPr lang="en-US" sz="2400" dirty="0">
                <a:latin typeface="Letter-join Print Plus 1"/>
              </a:rPr>
              <a:t>Earrings must be removed prior to swimming and NO deodorant sprays are permitted under any circumstances.</a:t>
            </a:r>
            <a:endParaRPr lang="en-GB" sz="2400">
              <a:latin typeface="Letter-join Print Plus 1"/>
            </a:endParaRPr>
          </a:p>
        </p:txBody>
      </p:sp>
    </p:spTree>
    <p:extLst>
      <p:ext uri="{BB962C8B-B14F-4D97-AF65-F5344CB8AC3E}">
        <p14:creationId xmlns:p14="http://schemas.microsoft.com/office/powerpoint/2010/main" val="2853548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Drop off and collection</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32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40888-38AB-176D-51B0-DE4394DE73BE}"/>
              </a:ext>
            </a:extLst>
          </p:cNvPr>
          <p:cNvSpPr>
            <a:spLocks noGrp="1"/>
          </p:cNvSpPr>
          <p:nvPr>
            <p:ph type="title"/>
          </p:nvPr>
        </p:nvSpPr>
        <p:spPr/>
        <p:txBody>
          <a:bodyPr/>
          <a:lstStyle/>
          <a:p>
            <a:r>
              <a:rPr lang="en-GB" sz="4000" dirty="0">
                <a:solidFill>
                  <a:schemeClr val="bg1"/>
                </a:solidFill>
                <a:latin typeface="Letter-join Print Plus 1"/>
                <a:cs typeface="Arial"/>
              </a:rPr>
              <a:t>Start and end of the day – Year 3</a:t>
            </a:r>
            <a:endParaRPr lang="en-US" dirty="0">
              <a:solidFill>
                <a:schemeClr val="bg1"/>
              </a:solidFill>
              <a:latin typeface="Letter-join Print Plus 1"/>
            </a:endParaRPr>
          </a:p>
        </p:txBody>
      </p:sp>
      <p:pic>
        <p:nvPicPr>
          <p:cNvPr id="4" name="Content Placeholder 3" descr="A screenshot of a school schedule&#10;&#10;AI-generated content may be incorrect.">
            <a:extLst>
              <a:ext uri="{FF2B5EF4-FFF2-40B4-BE49-F238E27FC236}">
                <a16:creationId xmlns:a16="http://schemas.microsoft.com/office/drawing/2014/main" id="{2C2F90F0-C642-5685-CCD6-A8D16C64366B}"/>
              </a:ext>
            </a:extLst>
          </p:cNvPr>
          <p:cNvPicPr>
            <a:picLocks noGrp="1" noChangeAspect="1"/>
          </p:cNvPicPr>
          <p:nvPr>
            <p:ph idx="1"/>
          </p:nvPr>
        </p:nvPicPr>
        <p:blipFill>
          <a:blip r:embed="rId2"/>
          <a:stretch>
            <a:fillRect/>
          </a:stretch>
        </p:blipFill>
        <p:spPr>
          <a:xfrm>
            <a:off x="3477062" y="839813"/>
            <a:ext cx="8312523" cy="5180436"/>
          </a:xfrm>
        </p:spPr>
      </p:pic>
    </p:spTree>
    <p:extLst>
      <p:ext uri="{BB962C8B-B14F-4D97-AF65-F5344CB8AC3E}">
        <p14:creationId xmlns:p14="http://schemas.microsoft.com/office/powerpoint/2010/main" val="37078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yellow paper with black text&#10;&#10;Description automatically generated">
            <a:extLst>
              <a:ext uri="{FF2B5EF4-FFF2-40B4-BE49-F238E27FC236}">
                <a16:creationId xmlns:a16="http://schemas.microsoft.com/office/drawing/2014/main" id="{05DA9A2E-9468-C6C2-4BEC-50445A433FAD}"/>
              </a:ext>
            </a:extLst>
          </p:cNvPr>
          <p:cNvPicPr>
            <a:picLocks noChangeAspect="1"/>
          </p:cNvPicPr>
          <p:nvPr/>
        </p:nvPicPr>
        <p:blipFill rotWithShape="1">
          <a:blip r:embed="rId3"/>
          <a:srcRect l="2432" t="-1240" r="-304" b="579"/>
          <a:stretch/>
        </p:blipFill>
        <p:spPr>
          <a:xfrm>
            <a:off x="248670" y="1480"/>
            <a:ext cx="4311464" cy="6486289"/>
          </a:xfrm>
          <a:prstGeom prst="rect">
            <a:avLst/>
          </a:prstGeom>
        </p:spPr>
      </p:pic>
      <p:sp>
        <p:nvSpPr>
          <p:cNvPr id="3" name="TextBox 2">
            <a:extLst>
              <a:ext uri="{FF2B5EF4-FFF2-40B4-BE49-F238E27FC236}">
                <a16:creationId xmlns:a16="http://schemas.microsoft.com/office/drawing/2014/main" id="{31BB08D7-57F6-8B8A-2B4A-640F35D8BD7E}"/>
              </a:ext>
            </a:extLst>
          </p:cNvPr>
          <p:cNvSpPr txBox="1"/>
          <p:nvPr/>
        </p:nvSpPr>
        <p:spPr>
          <a:xfrm>
            <a:off x="4853804" y="168934"/>
            <a:ext cx="7001391" cy="65556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b="1" u="sng" dirty="0">
                <a:latin typeface="Letter-join Print Plus 1"/>
              </a:rPr>
              <a:t>Yellow collection forms</a:t>
            </a:r>
          </a:p>
          <a:p>
            <a:pPr lvl="1"/>
            <a:endParaRPr lang="en-US" sz="2000" b="1" u="sng" dirty="0">
              <a:latin typeface="Letter-join Print Plus 1"/>
            </a:endParaRPr>
          </a:p>
          <a:p>
            <a:pPr lvl="1"/>
            <a:endParaRPr lang="en-US" sz="2000" dirty="0">
              <a:latin typeface="Letter-join Print Plus 1"/>
            </a:endParaRPr>
          </a:p>
          <a:p>
            <a:pPr lvl="1"/>
            <a:r>
              <a:rPr lang="en-US" sz="2400" dirty="0">
                <a:latin typeface="Letter-join Print Plus 1"/>
              </a:rPr>
              <a:t>We will only release your child to those who are documented on this list. </a:t>
            </a:r>
          </a:p>
          <a:p>
            <a:pPr lvl="1"/>
            <a:endParaRPr lang="en-US" sz="2400" dirty="0">
              <a:latin typeface="Letter-join Print Plus 1"/>
            </a:endParaRPr>
          </a:p>
          <a:p>
            <a:pPr lvl="1"/>
            <a:r>
              <a:rPr lang="en-US" sz="2400" dirty="0">
                <a:latin typeface="Letter-join Print Plus 1"/>
              </a:rPr>
              <a:t>If there are any changes, please let us know ASAP. </a:t>
            </a:r>
            <a:endParaRPr lang="en-US" sz="2400"/>
          </a:p>
          <a:p>
            <a:pPr lvl="1"/>
            <a:endParaRPr lang="en-US" sz="2400" dirty="0">
              <a:latin typeface="Letter-join Print Plus 1"/>
            </a:endParaRPr>
          </a:p>
          <a:p>
            <a:pPr lvl="1"/>
            <a:r>
              <a:rPr lang="en-US" sz="2400" dirty="0">
                <a:latin typeface="Letter-join Print Plus 1"/>
              </a:rPr>
              <a:t>You can add/change/delete at any time. </a:t>
            </a:r>
          </a:p>
          <a:p>
            <a:pPr lvl="1"/>
            <a:endParaRPr lang="en-US" sz="2400" dirty="0">
              <a:latin typeface="Letter-join Print Plus 1"/>
            </a:endParaRPr>
          </a:p>
          <a:p>
            <a:pPr lvl="1"/>
            <a:endParaRPr lang="en-US" sz="2400" dirty="0">
              <a:latin typeface="Letter-join Print Plus 1"/>
            </a:endParaRPr>
          </a:p>
          <a:p>
            <a:pPr lvl="1"/>
            <a:r>
              <a:rPr lang="en-US" sz="2400" dirty="0">
                <a:latin typeface="Letter-join Print Plus 1"/>
              </a:rPr>
              <a:t>(Yellow forms are forwarded to Year 3 from the previous class teacher)</a:t>
            </a: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p:txBody>
      </p:sp>
    </p:spTree>
    <p:extLst>
      <p:ext uri="{BB962C8B-B14F-4D97-AF65-F5344CB8AC3E}">
        <p14:creationId xmlns:p14="http://schemas.microsoft.com/office/powerpoint/2010/main" val="1767185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E7311D-ABF0-BF95-2D36-E2E31E31FFED}"/>
              </a:ext>
            </a:extLst>
          </p:cNvPr>
          <p:cNvSpPr txBox="1"/>
          <p:nvPr/>
        </p:nvSpPr>
        <p:spPr>
          <a:xfrm>
            <a:off x="178082" y="208163"/>
            <a:ext cx="4158841" cy="400110"/>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Letter-join Print Plus 1"/>
              </a:rPr>
              <a:t>Enter through the upper site gate. </a:t>
            </a:r>
            <a:endParaRPr lang="en-US" sz="2000" b="1" u="sng" dirty="0">
              <a:latin typeface="Letter-join Print Plus 1"/>
            </a:endParaRPr>
          </a:p>
        </p:txBody>
      </p:sp>
      <p:sp>
        <p:nvSpPr>
          <p:cNvPr id="4" name="TextBox 3">
            <a:extLst>
              <a:ext uri="{FF2B5EF4-FFF2-40B4-BE49-F238E27FC236}">
                <a16:creationId xmlns:a16="http://schemas.microsoft.com/office/drawing/2014/main" id="{449CB659-4070-927E-C6B6-8E7FF6B83E7A}"/>
              </a:ext>
            </a:extLst>
          </p:cNvPr>
          <p:cNvSpPr txBox="1"/>
          <p:nvPr/>
        </p:nvSpPr>
        <p:spPr>
          <a:xfrm>
            <a:off x="4451909" y="206911"/>
            <a:ext cx="6842406" cy="1323439"/>
          </a:xfrm>
          <a:prstGeom prst="rect">
            <a:avLst/>
          </a:prstGeom>
          <a:noFill/>
          <a:ln w="57150">
            <a:solidFill>
              <a:srgbClr val="11C1F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Letter-join Print Plus 1"/>
              </a:rPr>
              <a:t>Leave your child at the year 2/3 gate for them to walk to their class independently.</a:t>
            </a:r>
          </a:p>
          <a:p>
            <a:pPr algn="ctr"/>
            <a:r>
              <a:rPr lang="en-US" sz="2000" b="1" dirty="0">
                <a:latin typeface="Letter-join Print Plus 1"/>
              </a:rPr>
              <a:t>Any messages are to be given to the staff member on the gate and will be passed to your class child's class teacher.</a:t>
            </a:r>
          </a:p>
        </p:txBody>
      </p:sp>
      <p:pic>
        <p:nvPicPr>
          <p:cNvPr id="2" name="Picture 1">
            <a:extLst>
              <a:ext uri="{FF2B5EF4-FFF2-40B4-BE49-F238E27FC236}">
                <a16:creationId xmlns:a16="http://schemas.microsoft.com/office/drawing/2014/main" id="{DE0C8B7D-FA06-0D4E-59F7-EF25B5E02B7E}"/>
              </a:ext>
            </a:extLst>
          </p:cNvPr>
          <p:cNvPicPr>
            <a:picLocks noChangeAspect="1"/>
          </p:cNvPicPr>
          <p:nvPr/>
        </p:nvPicPr>
        <p:blipFill>
          <a:blip r:embed="rId3"/>
          <a:stretch>
            <a:fillRect/>
          </a:stretch>
        </p:blipFill>
        <p:spPr>
          <a:xfrm>
            <a:off x="-5453" y="728937"/>
            <a:ext cx="4163254" cy="5632036"/>
          </a:xfrm>
          <a:prstGeom prst="rect">
            <a:avLst/>
          </a:prstGeom>
        </p:spPr>
      </p:pic>
      <p:pic>
        <p:nvPicPr>
          <p:cNvPr id="8" name="Picture 7" descr="A gated entrance to a building&#10;&#10;AI-generated content may be incorrect.">
            <a:extLst>
              <a:ext uri="{FF2B5EF4-FFF2-40B4-BE49-F238E27FC236}">
                <a16:creationId xmlns:a16="http://schemas.microsoft.com/office/drawing/2014/main" id="{707D7806-DAA2-28C7-69A4-C169D8D31345}"/>
              </a:ext>
            </a:extLst>
          </p:cNvPr>
          <p:cNvPicPr>
            <a:picLocks noChangeAspect="1"/>
          </p:cNvPicPr>
          <p:nvPr/>
        </p:nvPicPr>
        <p:blipFill>
          <a:blip r:embed="rId4"/>
          <a:stretch>
            <a:fillRect/>
          </a:stretch>
        </p:blipFill>
        <p:spPr>
          <a:xfrm>
            <a:off x="5946775" y="1716571"/>
            <a:ext cx="3854451" cy="5136597"/>
          </a:xfrm>
          <a:prstGeom prst="rect">
            <a:avLst/>
          </a:prstGeom>
        </p:spPr>
      </p:pic>
    </p:spTree>
    <p:extLst>
      <p:ext uri="{BB962C8B-B14F-4D97-AF65-F5344CB8AC3E}">
        <p14:creationId xmlns:p14="http://schemas.microsoft.com/office/powerpoint/2010/main" val="1619749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535 Bowl Cereal Clipart Royalty-Free Images, Stock Photos &amp; Pictures |  Shutterstock">
            <a:extLst>
              <a:ext uri="{FF2B5EF4-FFF2-40B4-BE49-F238E27FC236}">
                <a16:creationId xmlns:a16="http://schemas.microsoft.com/office/drawing/2014/main" id="{B9C98844-ECEA-32DF-D945-153946EE8E05}"/>
              </a:ext>
            </a:extLst>
          </p:cNvPr>
          <p:cNvPicPr>
            <a:picLocks noChangeAspect="1"/>
          </p:cNvPicPr>
          <p:nvPr/>
        </p:nvPicPr>
        <p:blipFill>
          <a:blip r:embed="rId3"/>
          <a:stretch>
            <a:fillRect/>
          </a:stretch>
        </p:blipFill>
        <p:spPr>
          <a:xfrm>
            <a:off x="2462081" y="329369"/>
            <a:ext cx="1981200" cy="1909314"/>
          </a:xfrm>
          <a:prstGeom prst="rect">
            <a:avLst/>
          </a:prstGeom>
        </p:spPr>
      </p:pic>
      <p:pic>
        <p:nvPicPr>
          <p:cNvPr id="7" name="Picture 6" descr="snack clipart | Food png, Healthy dog treat recipes, Junk food">
            <a:extLst>
              <a:ext uri="{FF2B5EF4-FFF2-40B4-BE49-F238E27FC236}">
                <a16:creationId xmlns:a16="http://schemas.microsoft.com/office/drawing/2014/main" id="{7FFC6368-6767-F006-606B-EF356DDCABC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61" b="89760" l="7273" r="92614">
                        <a14:foregroundMark x1="41705" y1="27560" x2="24205" y2="46776"/>
                        <a14:foregroundMark x1="24205" y1="46776" x2="46591" y2="58028"/>
                        <a14:foregroundMark x1="46591" y1="58028" x2="80341" y2="39949"/>
                        <a14:foregroundMark x1="50455" y1="39191" x2="52955" y2="64728"/>
                        <a14:foregroundMark x1="52955" y1="64728" x2="79773" y2="47661"/>
                        <a14:foregroundMark x1="63409" y1="45133" x2="41705" y2="41846"/>
                        <a14:foregroundMark x1="36477" y1="28824" x2="15341" y2="39444"/>
                        <a14:foregroundMark x1="15341" y1="39444" x2="28864" y2="53603"/>
                        <a14:foregroundMark x1="11364" y1="43110" x2="21250" y2="53603"/>
                        <a14:foregroundMark x1="7273" y1="46397" x2="23636" y2="56131"/>
                        <a14:foregroundMark x1="75114" y1="26928" x2="90909" y2="40708"/>
                        <a14:foregroundMark x1="90909" y1="40708" x2="58523" y2="65992"/>
                        <a14:foregroundMark x1="58523" y1="65992" x2="52273" y2="67257"/>
                        <a14:foregroundMark x1="92614" y1="38559" x2="92614" y2="38559"/>
                        <a14:foregroundMark x1="61023" y1="82807" x2="81136" y2="75348"/>
                        <a14:foregroundMark x1="81136" y1="75348" x2="82045" y2="72440"/>
                        <a14:foregroundMark x1="68636" y1="71808" x2="59318" y2="80910"/>
                        <a14:foregroundMark x1="65682" y1="82807" x2="83523" y2="78255"/>
                        <a14:foregroundMark x1="83523" y1="78255" x2="85568" y2="73704"/>
                        <a14:foregroundMark x1="85568" y1="73704" x2="66364" y2="87358"/>
                        <a14:foregroundMark x1="66364" y1="87358" x2="61023" y2="76359"/>
                        <a14:foregroundMark x1="63409" y1="72440" x2="81477" y2="72440"/>
                        <a14:foregroundMark x1="84432" y1="76991" x2="74432" y2="84829"/>
                        <a14:foregroundMark x1="89091" y1="76359" x2="89091" y2="76359"/>
                        <a14:foregroundMark x1="89091" y1="76359" x2="89091" y2="76359"/>
                        <a14:foregroundMark x1="84432" y1="82174" x2="84432" y2="82174"/>
                        <a14:foregroundMark x1="72159" y1="87990" x2="72159" y2="87990"/>
                        <a14:foregroundMark x1="70341" y1="69785" x2="70341" y2="69785"/>
                        <a14:foregroundMark x1="70341" y1="69785" x2="70341" y2="69785"/>
                        <a14:foregroundMark x1="70341" y1="69785" x2="70341" y2="69785"/>
                        <a14:foregroundMark x1="71591" y1="67889" x2="71591" y2="67889"/>
                        <a14:foregroundMark x1="73295" y1="68521" x2="79205" y2="71176"/>
                        <a14:foregroundMark x1="72159" y1="87990" x2="78523" y2="87358"/>
                      </a14:backgroundRemoval>
                    </a14:imgEffect>
                  </a14:imgLayer>
                </a14:imgProps>
              </a:ext>
            </a:extLst>
          </a:blip>
          <a:stretch>
            <a:fillRect/>
          </a:stretch>
        </p:blipFill>
        <p:spPr>
          <a:xfrm>
            <a:off x="7143601" y="-5096"/>
            <a:ext cx="2743199" cy="2465762"/>
          </a:xfrm>
          <a:prstGeom prst="rect">
            <a:avLst/>
          </a:prstGeom>
        </p:spPr>
      </p:pic>
      <p:sp>
        <p:nvSpPr>
          <p:cNvPr id="8" name="TextBox 4">
            <a:extLst>
              <a:ext uri="{FF2B5EF4-FFF2-40B4-BE49-F238E27FC236}">
                <a16:creationId xmlns:a16="http://schemas.microsoft.com/office/drawing/2014/main" id="{0C84B110-9734-13F7-A16F-6BE63D36874D}"/>
              </a:ext>
            </a:extLst>
          </p:cNvPr>
          <p:cNvSpPr txBox="1"/>
          <p:nvPr/>
        </p:nvSpPr>
        <p:spPr>
          <a:xfrm>
            <a:off x="1306795" y="2779939"/>
            <a:ext cx="3962801" cy="255454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lgn="ctr"/>
            <a:r>
              <a:rPr lang="en-US" sz="2000" u="sng" dirty="0">
                <a:latin typeface="Letter-join Print Plus 1"/>
              </a:rPr>
              <a:t>Breakfast Club</a:t>
            </a:r>
            <a:endParaRPr lang="en-US"/>
          </a:p>
          <a:p>
            <a:pPr lvl="1" algn="ctr"/>
            <a:endParaRPr lang="en-US" sz="2000" u="sng" dirty="0">
              <a:latin typeface="Letter-join Print Plus 1"/>
            </a:endParaRPr>
          </a:p>
          <a:p>
            <a:pPr lvl="1" algn="ctr"/>
            <a:r>
              <a:rPr lang="en-US" sz="2000" dirty="0">
                <a:latin typeface="Letter-join Print Plus 1"/>
              </a:rPr>
              <a:t>7:45am (upper hall) </a:t>
            </a:r>
          </a:p>
          <a:p>
            <a:pPr lvl="1" algn="ctr"/>
            <a:endParaRPr lang="en-US" sz="2000" dirty="0">
              <a:latin typeface="Letter-join Print Plus 1"/>
            </a:endParaRPr>
          </a:p>
          <a:p>
            <a:pPr lvl="1" algn="ctr"/>
            <a:r>
              <a:rPr lang="en-US" sz="2000" dirty="0">
                <a:latin typeface="Letter-join Print Plus 1"/>
              </a:rPr>
              <a:t>Staff will supervise children to the school gate. </a:t>
            </a:r>
          </a:p>
          <a:p>
            <a:pPr lvl="1" algn="ctr"/>
            <a:endParaRPr lang="en-US" sz="2000" dirty="0">
              <a:latin typeface="Letter-join Print Plus 1"/>
            </a:endParaRPr>
          </a:p>
          <a:p>
            <a:pPr lvl="1" algn="ctr"/>
            <a:r>
              <a:rPr lang="en-US" sz="2000" dirty="0">
                <a:latin typeface="Letter-join Print Plus 1"/>
              </a:rPr>
              <a:t>Bookable via Arbor</a:t>
            </a:r>
          </a:p>
        </p:txBody>
      </p:sp>
      <p:sp>
        <p:nvSpPr>
          <p:cNvPr id="9" name="TextBox 4">
            <a:extLst>
              <a:ext uri="{FF2B5EF4-FFF2-40B4-BE49-F238E27FC236}">
                <a16:creationId xmlns:a16="http://schemas.microsoft.com/office/drawing/2014/main" id="{B356E0EE-834E-9387-A019-1BC8DB39FE43}"/>
              </a:ext>
            </a:extLst>
          </p:cNvPr>
          <p:cNvSpPr txBox="1"/>
          <p:nvPr/>
        </p:nvSpPr>
        <p:spPr>
          <a:xfrm>
            <a:off x="6313499" y="2510998"/>
            <a:ext cx="4208274" cy="375487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lgn="ctr"/>
            <a:r>
              <a:rPr lang="en-US" sz="2000" u="sng" dirty="0">
                <a:latin typeface="Letter-join Print Plus 1"/>
              </a:rPr>
              <a:t>After-school club</a:t>
            </a:r>
            <a:endParaRPr lang="en-US"/>
          </a:p>
          <a:p>
            <a:pPr lvl="1" algn="ctr"/>
            <a:r>
              <a:rPr lang="en-US" sz="2000" dirty="0">
                <a:latin typeface="Letter-join Print Plus 1"/>
              </a:rPr>
              <a:t>Anytime until 6:15pm</a:t>
            </a:r>
          </a:p>
          <a:p>
            <a:pPr lvl="1" algn="ctr"/>
            <a:r>
              <a:rPr lang="en-US" dirty="0">
                <a:latin typeface="Letter-join Print Plus 1"/>
              </a:rPr>
              <a:t>(upper dining room)</a:t>
            </a:r>
            <a:r>
              <a:rPr lang="en-US" dirty="0"/>
              <a:t> </a:t>
            </a:r>
          </a:p>
          <a:p>
            <a:pPr lvl="1" algn="ctr"/>
            <a:endParaRPr lang="en-US" sz="2000" dirty="0">
              <a:latin typeface="Letter-join Print Plus 1"/>
            </a:endParaRPr>
          </a:p>
          <a:p>
            <a:pPr lvl="1" algn="ctr"/>
            <a:r>
              <a:rPr lang="en-US" sz="2000" dirty="0">
                <a:latin typeface="Letter-join Print Plus 1"/>
              </a:rPr>
              <a:t>Run by familiar adults in the upper building. </a:t>
            </a:r>
          </a:p>
          <a:p>
            <a:pPr lvl="1" algn="ctr"/>
            <a:endParaRPr lang="en-US" sz="2000" dirty="0">
              <a:latin typeface="Letter-join Print Plus 1"/>
            </a:endParaRPr>
          </a:p>
          <a:p>
            <a:pPr lvl="1" algn="ctr"/>
            <a:r>
              <a:rPr lang="en-US" sz="2000" dirty="0">
                <a:latin typeface="Letter-join Print Plus 1"/>
              </a:rPr>
              <a:t>Children are collected from the classroom and taken to after-school club.</a:t>
            </a:r>
          </a:p>
          <a:p>
            <a:pPr lvl="1" algn="ctr"/>
            <a:endParaRPr lang="en-US" sz="2000" dirty="0">
              <a:latin typeface="Letter-join Print Plus 1"/>
            </a:endParaRPr>
          </a:p>
          <a:p>
            <a:pPr lvl="1" algn="ctr"/>
            <a:r>
              <a:rPr lang="en-US" sz="2000" dirty="0">
                <a:latin typeface="Letter-join Print Plus 1"/>
              </a:rPr>
              <a:t>Bookable via Arbor</a:t>
            </a:r>
          </a:p>
        </p:txBody>
      </p:sp>
    </p:spTree>
    <p:extLst>
      <p:ext uri="{BB962C8B-B14F-4D97-AF65-F5344CB8AC3E}">
        <p14:creationId xmlns:p14="http://schemas.microsoft.com/office/powerpoint/2010/main" val="4191321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7132" y="2849577"/>
            <a:ext cx="6068070" cy="1029247"/>
          </a:xfrm>
        </p:spPr>
        <p:txBody>
          <a:bodyPr>
            <a:normAutofit/>
          </a:bodyPr>
          <a:lstStyle/>
          <a:p>
            <a:r>
              <a:rPr lang="en-GB" dirty="0">
                <a:latin typeface="Letter-join Print Plus 1"/>
                <a:cs typeface="Arial"/>
              </a:rPr>
              <a:t>Lunch time </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298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7AB4-8A5C-4FB8-D980-444869283D48}"/>
              </a:ext>
            </a:extLst>
          </p:cNvPr>
          <p:cNvSpPr>
            <a:spLocks noGrp="1"/>
          </p:cNvSpPr>
          <p:nvPr>
            <p:ph type="title"/>
          </p:nvPr>
        </p:nvSpPr>
        <p:spPr>
          <a:xfrm>
            <a:off x="252919" y="1123837"/>
            <a:ext cx="1322841" cy="4601183"/>
          </a:xfrm>
        </p:spPr>
        <p:txBody>
          <a:bodyPr/>
          <a:lstStyle/>
          <a:p>
            <a:r>
              <a:rPr lang="en-US">
                <a:latin typeface="Letter-join Print Plus 1"/>
              </a:rPr>
              <a:t>Lunchtime offer</a:t>
            </a:r>
          </a:p>
        </p:txBody>
      </p:sp>
      <p:pic>
        <p:nvPicPr>
          <p:cNvPr id="5" name="Picture 4">
            <a:extLst>
              <a:ext uri="{FF2B5EF4-FFF2-40B4-BE49-F238E27FC236}">
                <a16:creationId xmlns:a16="http://schemas.microsoft.com/office/drawing/2014/main" id="{98F3A607-51B9-4BED-0791-3E3FD0E727CC}"/>
              </a:ext>
            </a:extLst>
          </p:cNvPr>
          <p:cNvPicPr>
            <a:picLocks noChangeAspect="1"/>
          </p:cNvPicPr>
          <p:nvPr/>
        </p:nvPicPr>
        <p:blipFill>
          <a:blip r:embed="rId3"/>
          <a:stretch>
            <a:fillRect/>
          </a:stretch>
        </p:blipFill>
        <p:spPr>
          <a:xfrm>
            <a:off x="3763525" y="224971"/>
            <a:ext cx="8148697" cy="5830795"/>
          </a:xfrm>
          <a:prstGeom prst="rect">
            <a:avLst/>
          </a:prstGeom>
        </p:spPr>
      </p:pic>
    </p:spTree>
    <p:extLst>
      <p:ext uri="{BB962C8B-B14F-4D97-AF65-F5344CB8AC3E}">
        <p14:creationId xmlns:p14="http://schemas.microsoft.com/office/powerpoint/2010/main" val="3309482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183-B5C2-F296-B768-40C55609598E}"/>
              </a:ext>
            </a:extLst>
          </p:cNvPr>
          <p:cNvSpPr>
            <a:spLocks noGrp="1"/>
          </p:cNvSpPr>
          <p:nvPr>
            <p:ph type="title"/>
          </p:nvPr>
        </p:nvSpPr>
        <p:spPr>
          <a:xfrm>
            <a:off x="174479" y="1000573"/>
            <a:ext cx="3025922" cy="980626"/>
          </a:xfrm>
        </p:spPr>
        <p:txBody>
          <a:bodyPr/>
          <a:lstStyle/>
          <a:p>
            <a:r>
              <a:rPr lang="en-US">
                <a:latin typeface="Letter-join Print Plus 1"/>
              </a:rPr>
              <a:t>Healthy lunch</a:t>
            </a:r>
          </a:p>
        </p:txBody>
      </p:sp>
      <p:sp>
        <p:nvSpPr>
          <p:cNvPr id="6" name="TextBox 5">
            <a:extLst>
              <a:ext uri="{FF2B5EF4-FFF2-40B4-BE49-F238E27FC236}">
                <a16:creationId xmlns:a16="http://schemas.microsoft.com/office/drawing/2014/main" id="{ECC86D54-B171-3EAA-90E9-3AF9E0540339}"/>
              </a:ext>
            </a:extLst>
          </p:cNvPr>
          <p:cNvSpPr txBox="1"/>
          <p:nvPr/>
        </p:nvSpPr>
        <p:spPr>
          <a:xfrm>
            <a:off x="3564885" y="371730"/>
            <a:ext cx="7763391" cy="52260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u="sng">
              <a:latin typeface="Letter-join Print Plus 1"/>
            </a:endParaRPr>
          </a:p>
          <a:p>
            <a:pPr algn="ctr"/>
            <a:r>
              <a:rPr lang="en-US" sz="2400" b="1" u="sng" dirty="0">
                <a:solidFill>
                  <a:srgbClr val="00B050"/>
                </a:solidFill>
                <a:latin typeface="Letter-join Print Plus 1"/>
              </a:rPr>
              <a:t>Please:</a:t>
            </a:r>
          </a:p>
          <a:p>
            <a:pPr marL="342900" indent="-342900" algn="ctr">
              <a:lnSpc>
                <a:spcPct val="90000"/>
              </a:lnSpc>
              <a:spcBef>
                <a:spcPct val="20000"/>
              </a:spcBef>
              <a:spcAft>
                <a:spcPct val="0"/>
              </a:spcAft>
            </a:pPr>
            <a:r>
              <a:rPr lang="en-GB" sz="2400" dirty="0">
                <a:latin typeface="Letter-join Print Plus 1"/>
                <a:cs typeface="Arial"/>
              </a:rPr>
              <a:t>A Healthy Packed lunch</a:t>
            </a:r>
            <a:endParaRPr lang="en-US" sz="2400" dirty="0">
              <a:latin typeface="Letter-join Print Plus 1"/>
              <a:cs typeface="Arial"/>
            </a:endParaRPr>
          </a:p>
          <a:p>
            <a:pPr marL="285750" indent="-285750" algn="ctr">
              <a:spcBef>
                <a:spcPct val="20000"/>
              </a:spcBef>
              <a:spcAft>
                <a:spcPct val="0"/>
              </a:spcAft>
              <a:buFont typeface="Arial"/>
              <a:buChar char="•"/>
            </a:pPr>
            <a:r>
              <a:rPr lang="en-GB" sz="2400" dirty="0">
                <a:latin typeface="Letter-join Print Plus 1"/>
                <a:cs typeface="Arial"/>
              </a:rPr>
              <a:t>Starchy foods like bread, rice, potatoes or pasta</a:t>
            </a:r>
            <a:endParaRPr lang="en-GB" sz="2400">
              <a:latin typeface="Letter-join Print Plus 1"/>
              <a:cs typeface="Arial"/>
            </a:endParaRPr>
          </a:p>
          <a:p>
            <a:pPr marL="285750" indent="-285750" algn="ctr">
              <a:spcBef>
                <a:spcPct val="20000"/>
              </a:spcBef>
              <a:spcAft>
                <a:spcPct val="0"/>
              </a:spcAft>
              <a:buFont typeface="Arial"/>
              <a:buChar char="•"/>
            </a:pPr>
            <a:r>
              <a:rPr lang="en-GB" sz="2400" dirty="0">
                <a:latin typeface="Letter-join Print Plus 1"/>
                <a:cs typeface="Arial"/>
              </a:rPr>
              <a:t>Protein foods like meat, fish, eggs or beans</a:t>
            </a:r>
            <a:endParaRPr lang="en-GB" sz="2400">
              <a:latin typeface="Letter-join Print Plus 1"/>
              <a:cs typeface="Arial"/>
            </a:endParaRPr>
          </a:p>
          <a:p>
            <a:pPr marL="285750" indent="-285750" algn="ctr">
              <a:spcBef>
                <a:spcPct val="20000"/>
              </a:spcBef>
              <a:spcAft>
                <a:spcPct val="0"/>
              </a:spcAft>
              <a:buFont typeface="Arial"/>
              <a:buChar char="•"/>
            </a:pPr>
            <a:r>
              <a:rPr lang="en-GB" sz="2400" dirty="0">
                <a:latin typeface="Letter-join Print Plus 1"/>
                <a:cs typeface="Arial"/>
              </a:rPr>
              <a:t>A dairy item, like cheese or yogurt</a:t>
            </a:r>
            <a:endParaRPr lang="en-GB" sz="2400">
              <a:latin typeface="Letter-join Print Plus 1"/>
              <a:cs typeface="Arial"/>
            </a:endParaRPr>
          </a:p>
          <a:p>
            <a:pPr marL="285750" indent="-285750" algn="ctr">
              <a:spcBef>
                <a:spcPct val="20000"/>
              </a:spcBef>
              <a:spcAft>
                <a:spcPct val="0"/>
              </a:spcAft>
              <a:buFont typeface="Arial"/>
              <a:buChar char="•"/>
            </a:pPr>
            <a:r>
              <a:rPr lang="en-GB" sz="2400" dirty="0">
                <a:latin typeface="Letter-join Print Plus 1"/>
                <a:cs typeface="Arial"/>
              </a:rPr>
              <a:t>Vegetables or salad and a portion of fruit</a:t>
            </a:r>
            <a:endParaRPr lang="en-US" sz="2400" dirty="0">
              <a:latin typeface="Letter-join Print Plus 1"/>
            </a:endParaRPr>
          </a:p>
          <a:p>
            <a:pPr marL="342900" indent="-342900" algn="ctr">
              <a:buFont typeface="Arial"/>
              <a:buChar char="•"/>
            </a:pPr>
            <a:endParaRPr lang="en-US" sz="2400" dirty="0">
              <a:latin typeface="Letter-join Print Plus 1"/>
            </a:endParaRPr>
          </a:p>
          <a:p>
            <a:pPr algn="ctr"/>
            <a:r>
              <a:rPr lang="en-US" sz="2400" b="1" u="sng" dirty="0">
                <a:solidFill>
                  <a:srgbClr val="FF0000"/>
                </a:solidFill>
                <a:latin typeface="Letter-join Print Plus 1"/>
              </a:rPr>
              <a:t>No</a:t>
            </a:r>
          </a:p>
          <a:p>
            <a:pPr marL="342900" indent="-342900" algn="ctr">
              <a:buFont typeface="Arial"/>
              <a:buChar char="•"/>
            </a:pPr>
            <a:r>
              <a:rPr lang="en-US" sz="2400" dirty="0">
                <a:latin typeface="Letter-join Print Plus 1"/>
              </a:rPr>
              <a:t>Fizzy drinks</a:t>
            </a:r>
          </a:p>
          <a:p>
            <a:pPr marL="342900" indent="-342900" algn="ctr">
              <a:buFont typeface="Arial"/>
              <a:buChar char="•"/>
            </a:pPr>
            <a:r>
              <a:rPr lang="en-US" sz="2400" dirty="0">
                <a:latin typeface="Letter-join Print Plus 1"/>
              </a:rPr>
              <a:t>Sweets </a:t>
            </a:r>
          </a:p>
          <a:p>
            <a:pPr marL="342900" indent="-342900" algn="ctr">
              <a:buFont typeface="Arial"/>
              <a:buChar char="•"/>
            </a:pPr>
            <a:r>
              <a:rPr lang="en-US" sz="2400" dirty="0">
                <a:latin typeface="Letter-join Print Plus 1"/>
              </a:rPr>
              <a:t>Chocolate bars </a:t>
            </a:r>
          </a:p>
          <a:p>
            <a:pPr marL="342900" indent="-342900" algn="ctr">
              <a:buFont typeface="Arial"/>
              <a:buChar char="•"/>
            </a:pPr>
            <a:r>
              <a:rPr lang="en-US" sz="2400" dirty="0">
                <a:latin typeface="Letter-join Print Plus 1"/>
              </a:rPr>
              <a:t>Nut products (including peanut butter and Nutella)</a:t>
            </a:r>
          </a:p>
        </p:txBody>
      </p:sp>
      <p:pic>
        <p:nvPicPr>
          <p:cNvPr id="5" name="Picture 4" descr="A collage of children in school uniforms&#10;&#10;Description automatically generated">
            <a:extLst>
              <a:ext uri="{FF2B5EF4-FFF2-40B4-BE49-F238E27FC236}">
                <a16:creationId xmlns:a16="http://schemas.microsoft.com/office/drawing/2014/main" id="{031ACECB-8FD0-81ED-0952-D29CD47B075C}"/>
              </a:ext>
            </a:extLst>
          </p:cNvPr>
          <p:cNvPicPr>
            <a:picLocks noChangeAspect="1"/>
          </p:cNvPicPr>
          <p:nvPr/>
        </p:nvPicPr>
        <p:blipFill rotWithShape="1">
          <a:blip r:embed="rId3"/>
          <a:srcRect l="-13" t="49927" r="76220" b="329"/>
          <a:stretch/>
        </p:blipFill>
        <p:spPr>
          <a:xfrm rot="21420000">
            <a:off x="563211" y="2015220"/>
            <a:ext cx="2246724" cy="1796707"/>
          </a:xfrm>
          <a:prstGeom prst="rect">
            <a:avLst/>
          </a:prstGeom>
        </p:spPr>
      </p:pic>
      <p:pic>
        <p:nvPicPr>
          <p:cNvPr id="7" name="Picture 6" descr="A collage of children in school uniforms&#10;&#10;Description automatically generated">
            <a:extLst>
              <a:ext uri="{FF2B5EF4-FFF2-40B4-BE49-F238E27FC236}">
                <a16:creationId xmlns:a16="http://schemas.microsoft.com/office/drawing/2014/main" id="{DFB174A8-BFE9-B1F8-AC88-960F6917621C}"/>
              </a:ext>
            </a:extLst>
          </p:cNvPr>
          <p:cNvPicPr>
            <a:picLocks noChangeAspect="1"/>
          </p:cNvPicPr>
          <p:nvPr/>
        </p:nvPicPr>
        <p:blipFill rotWithShape="1">
          <a:blip r:embed="rId3"/>
          <a:srcRect l="23573" r="49542" b="50478"/>
          <a:stretch/>
        </p:blipFill>
        <p:spPr>
          <a:xfrm>
            <a:off x="365018" y="4270799"/>
            <a:ext cx="2490720" cy="1625055"/>
          </a:xfrm>
          <a:prstGeom prst="rect">
            <a:avLst/>
          </a:prstGeom>
        </p:spPr>
      </p:pic>
    </p:spTree>
    <p:extLst>
      <p:ext uri="{BB962C8B-B14F-4D97-AF65-F5344CB8AC3E}">
        <p14:creationId xmlns:p14="http://schemas.microsoft.com/office/powerpoint/2010/main" val="1167494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58AE-7227-9CEB-3F4C-14550D98282E}"/>
              </a:ext>
            </a:extLst>
          </p:cNvPr>
          <p:cNvSpPr>
            <a:spLocks noGrp="1"/>
          </p:cNvSpPr>
          <p:nvPr>
            <p:ph type="title"/>
          </p:nvPr>
        </p:nvSpPr>
        <p:spPr/>
        <p:txBody>
          <a:bodyPr/>
          <a:lstStyle/>
          <a:p>
            <a:r>
              <a:rPr lang="en-GB">
                <a:latin typeface="Letter-join Print Plus 1"/>
              </a:rPr>
              <a:t>In classrooms</a:t>
            </a:r>
          </a:p>
        </p:txBody>
      </p:sp>
      <p:pic>
        <p:nvPicPr>
          <p:cNvPr id="4" name="Picture 3" descr="Classic Fresh Fruit Bowl">
            <a:extLst>
              <a:ext uri="{FF2B5EF4-FFF2-40B4-BE49-F238E27FC236}">
                <a16:creationId xmlns:a16="http://schemas.microsoft.com/office/drawing/2014/main" id="{8A294709-3D61-8650-DB3F-73A83F066D2A}"/>
              </a:ext>
            </a:extLst>
          </p:cNvPr>
          <p:cNvPicPr>
            <a:picLocks noChangeAspect="1"/>
          </p:cNvPicPr>
          <p:nvPr/>
        </p:nvPicPr>
        <p:blipFill>
          <a:blip r:embed="rId3"/>
          <a:stretch>
            <a:fillRect/>
          </a:stretch>
        </p:blipFill>
        <p:spPr>
          <a:xfrm>
            <a:off x="4921283" y="651926"/>
            <a:ext cx="3430574" cy="2799477"/>
          </a:xfrm>
          <a:prstGeom prst="rect">
            <a:avLst/>
          </a:prstGeom>
        </p:spPr>
      </p:pic>
      <p:sp>
        <p:nvSpPr>
          <p:cNvPr id="8" name="TextBox 7">
            <a:extLst>
              <a:ext uri="{FF2B5EF4-FFF2-40B4-BE49-F238E27FC236}">
                <a16:creationId xmlns:a16="http://schemas.microsoft.com/office/drawing/2014/main" id="{41A93C48-B31D-8B59-A8E3-4C37BEC5CD84}"/>
              </a:ext>
            </a:extLst>
          </p:cNvPr>
          <p:cNvSpPr txBox="1"/>
          <p:nvPr/>
        </p:nvSpPr>
        <p:spPr>
          <a:xfrm>
            <a:off x="9438461" y="780004"/>
            <a:ext cx="208433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latin typeface="Letter-join Print Plus 1"/>
              </a:rPr>
              <a:t>Daily fruit accessible during morning break</a:t>
            </a:r>
          </a:p>
        </p:txBody>
      </p:sp>
      <p:sp>
        <p:nvSpPr>
          <p:cNvPr id="12" name="TextBox 11">
            <a:extLst>
              <a:ext uri="{FF2B5EF4-FFF2-40B4-BE49-F238E27FC236}">
                <a16:creationId xmlns:a16="http://schemas.microsoft.com/office/drawing/2014/main" id="{4F810FB6-632E-9BCC-F0CA-E0325073D203}"/>
              </a:ext>
            </a:extLst>
          </p:cNvPr>
          <p:cNvSpPr txBox="1"/>
          <p:nvPr/>
        </p:nvSpPr>
        <p:spPr>
          <a:xfrm>
            <a:off x="8395679" y="3822295"/>
            <a:ext cx="208433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Access</a:t>
            </a:r>
            <a:r>
              <a:rPr lang="en-US" sz="2400" dirty="0">
                <a:latin typeface="Letter-join Print Plus 1"/>
              </a:rPr>
              <a:t> to fresh cold water</a:t>
            </a:r>
          </a:p>
          <a:p>
            <a:pPr algn="ctr"/>
            <a:r>
              <a:rPr lang="en-US" sz="2400">
                <a:latin typeface="Letter-join Print Plus 1"/>
              </a:rPr>
              <a:t>(water bottles needed in class)</a:t>
            </a:r>
          </a:p>
        </p:txBody>
      </p:sp>
      <p:pic>
        <p:nvPicPr>
          <p:cNvPr id="3" name="Picture 2" descr="A pink can with silver text&#10;&#10;AI-generated content may be incorrect.">
            <a:extLst>
              <a:ext uri="{FF2B5EF4-FFF2-40B4-BE49-F238E27FC236}">
                <a16:creationId xmlns:a16="http://schemas.microsoft.com/office/drawing/2014/main" id="{250247CF-1348-D080-394F-E7D713497D8E}"/>
              </a:ext>
            </a:extLst>
          </p:cNvPr>
          <p:cNvPicPr>
            <a:picLocks noChangeAspect="1"/>
          </p:cNvPicPr>
          <p:nvPr/>
        </p:nvPicPr>
        <p:blipFill>
          <a:blip r:embed="rId4"/>
          <a:stretch>
            <a:fillRect/>
          </a:stretch>
        </p:blipFill>
        <p:spPr>
          <a:xfrm>
            <a:off x="10507663" y="2912609"/>
            <a:ext cx="1017360" cy="3093810"/>
          </a:xfrm>
          <a:prstGeom prst="rect">
            <a:avLst/>
          </a:prstGeom>
        </p:spPr>
      </p:pic>
    </p:spTree>
    <p:extLst>
      <p:ext uri="{BB962C8B-B14F-4D97-AF65-F5344CB8AC3E}">
        <p14:creationId xmlns:p14="http://schemas.microsoft.com/office/powerpoint/2010/main" val="2318176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D033-19C6-423B-15CD-5F7CE7D43AFF}"/>
              </a:ext>
            </a:extLst>
          </p:cNvPr>
          <p:cNvSpPr>
            <a:spLocks noGrp="1"/>
          </p:cNvSpPr>
          <p:nvPr>
            <p:ph type="title"/>
          </p:nvPr>
        </p:nvSpPr>
        <p:spPr/>
        <p:txBody>
          <a:bodyPr/>
          <a:lstStyle/>
          <a:p>
            <a:r>
              <a:rPr lang="en-GB">
                <a:latin typeface="Letter-join Print Plus 1"/>
              </a:rPr>
              <a:t>How we communicate with you</a:t>
            </a:r>
          </a:p>
        </p:txBody>
      </p:sp>
      <p:pic>
        <p:nvPicPr>
          <p:cNvPr id="7" name="Graphic 6" descr="Door Open outline">
            <a:extLst>
              <a:ext uri="{FF2B5EF4-FFF2-40B4-BE49-F238E27FC236}">
                <a16:creationId xmlns:a16="http://schemas.microsoft.com/office/drawing/2014/main" id="{18E12478-951F-2294-8558-328915211A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9517" y="10064"/>
            <a:ext cx="1575758" cy="1633268"/>
          </a:xfrm>
          <a:prstGeom prst="rect">
            <a:avLst/>
          </a:prstGeom>
        </p:spPr>
      </p:pic>
      <p:pic>
        <p:nvPicPr>
          <p:cNvPr id="8" name="Graphic 7" descr="Laptop outline">
            <a:extLst>
              <a:ext uri="{FF2B5EF4-FFF2-40B4-BE49-F238E27FC236}">
                <a16:creationId xmlns:a16="http://schemas.microsoft.com/office/drawing/2014/main" id="{351BBC8E-9B0B-75BA-D9B3-6EDEE8D994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53156" y="349078"/>
            <a:ext cx="1561381" cy="1489494"/>
          </a:xfrm>
          <a:prstGeom prst="rect">
            <a:avLst/>
          </a:prstGeom>
        </p:spPr>
      </p:pic>
      <p:pic>
        <p:nvPicPr>
          <p:cNvPr id="10" name="Graphic 9" descr="Newspaper outline">
            <a:extLst>
              <a:ext uri="{FF2B5EF4-FFF2-40B4-BE49-F238E27FC236}">
                <a16:creationId xmlns:a16="http://schemas.microsoft.com/office/drawing/2014/main" id="{F02A2356-1F71-1543-482E-0ECB7E65A7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04370" y="2657869"/>
            <a:ext cx="1431984" cy="1360098"/>
          </a:xfrm>
          <a:prstGeom prst="rect">
            <a:avLst/>
          </a:prstGeom>
        </p:spPr>
      </p:pic>
      <p:pic>
        <p:nvPicPr>
          <p:cNvPr id="12" name="Graphic 11" descr="Meeting outline">
            <a:extLst>
              <a:ext uri="{FF2B5EF4-FFF2-40B4-BE49-F238E27FC236}">
                <a16:creationId xmlns:a16="http://schemas.microsoft.com/office/drawing/2014/main" id="{F6C7D1E5-7D0E-FCA8-6020-A3ADB26695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98488" y="6469"/>
            <a:ext cx="1575757" cy="1475116"/>
          </a:xfrm>
          <a:prstGeom prst="rect">
            <a:avLst/>
          </a:prstGeom>
        </p:spPr>
      </p:pic>
      <p:sp>
        <p:nvSpPr>
          <p:cNvPr id="15" name="TextBox 14">
            <a:extLst>
              <a:ext uri="{FF2B5EF4-FFF2-40B4-BE49-F238E27FC236}">
                <a16:creationId xmlns:a16="http://schemas.microsoft.com/office/drawing/2014/main" id="{F2868EBF-1E01-1642-F58B-64DEBAA0E149}"/>
              </a:ext>
            </a:extLst>
          </p:cNvPr>
          <p:cNvSpPr txBox="1"/>
          <p:nvPr/>
        </p:nvSpPr>
        <p:spPr>
          <a:xfrm>
            <a:off x="3665529" y="5720109"/>
            <a:ext cx="2932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a:latin typeface="Letter-join Print Plus 1"/>
              </a:rPr>
              <a:t>Parent consultations </a:t>
            </a:r>
          </a:p>
        </p:txBody>
      </p:sp>
      <p:sp>
        <p:nvSpPr>
          <p:cNvPr id="16" name="TextBox 15">
            <a:extLst>
              <a:ext uri="{FF2B5EF4-FFF2-40B4-BE49-F238E27FC236}">
                <a16:creationId xmlns:a16="http://schemas.microsoft.com/office/drawing/2014/main" id="{2B629E20-CD7E-87EB-91E0-471226AE6EDD}"/>
              </a:ext>
            </a:extLst>
          </p:cNvPr>
          <p:cNvSpPr txBox="1"/>
          <p:nvPr/>
        </p:nvSpPr>
        <p:spPr>
          <a:xfrm>
            <a:off x="9732773" y="1636937"/>
            <a:ext cx="237188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Open-door policy. </a:t>
            </a:r>
          </a:p>
        </p:txBody>
      </p:sp>
      <p:sp>
        <p:nvSpPr>
          <p:cNvPr id="17" name="TextBox 16">
            <a:extLst>
              <a:ext uri="{FF2B5EF4-FFF2-40B4-BE49-F238E27FC236}">
                <a16:creationId xmlns:a16="http://schemas.microsoft.com/office/drawing/2014/main" id="{9D691CA3-468C-C6DB-E899-6ACBE5797F19}"/>
              </a:ext>
            </a:extLst>
          </p:cNvPr>
          <p:cNvSpPr txBox="1"/>
          <p:nvPr/>
        </p:nvSpPr>
        <p:spPr>
          <a:xfrm>
            <a:off x="5822133" y="1435655"/>
            <a:ext cx="294697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parent workshops</a:t>
            </a:r>
          </a:p>
        </p:txBody>
      </p:sp>
      <p:sp>
        <p:nvSpPr>
          <p:cNvPr id="18" name="TextBox 17">
            <a:extLst>
              <a:ext uri="{FF2B5EF4-FFF2-40B4-BE49-F238E27FC236}">
                <a16:creationId xmlns:a16="http://schemas.microsoft.com/office/drawing/2014/main" id="{5E90242E-907F-539A-9775-C9C9CB4F9EEE}"/>
              </a:ext>
            </a:extLst>
          </p:cNvPr>
          <p:cNvSpPr txBox="1"/>
          <p:nvPr/>
        </p:nvSpPr>
        <p:spPr>
          <a:xfrm>
            <a:off x="9553161" y="4019829"/>
            <a:ext cx="204766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Year 2 weekly homework flyer</a:t>
            </a:r>
            <a:endParaRPr lang="en-US"/>
          </a:p>
        </p:txBody>
      </p:sp>
      <p:sp>
        <p:nvSpPr>
          <p:cNvPr id="19" name="TextBox 18">
            <a:extLst>
              <a:ext uri="{FF2B5EF4-FFF2-40B4-BE49-F238E27FC236}">
                <a16:creationId xmlns:a16="http://schemas.microsoft.com/office/drawing/2014/main" id="{401A1519-0E01-AC92-8C38-0D8CE147D4F6}"/>
              </a:ext>
            </a:extLst>
          </p:cNvPr>
          <p:cNvSpPr txBox="1"/>
          <p:nvPr/>
        </p:nvSpPr>
        <p:spPr>
          <a:xfrm>
            <a:off x="3396943" y="1718200"/>
            <a:ext cx="27025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Email</a:t>
            </a:r>
          </a:p>
        </p:txBody>
      </p:sp>
      <p:pic>
        <p:nvPicPr>
          <p:cNvPr id="3" name="Graphic 2" descr="Boardroom outline">
            <a:extLst>
              <a:ext uri="{FF2B5EF4-FFF2-40B4-BE49-F238E27FC236}">
                <a16:creationId xmlns:a16="http://schemas.microsoft.com/office/drawing/2014/main" id="{3893F3E9-1A48-3842-FBB9-E8D8353BF0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44837" y="4481424"/>
            <a:ext cx="1561381" cy="1489494"/>
          </a:xfrm>
          <a:prstGeom prst="rect">
            <a:avLst/>
          </a:prstGeom>
        </p:spPr>
      </p:pic>
      <p:pic>
        <p:nvPicPr>
          <p:cNvPr id="4" name="Picture 3" descr="A logo with a flower&#10;&#10;Description automatically generated">
            <a:extLst>
              <a:ext uri="{FF2B5EF4-FFF2-40B4-BE49-F238E27FC236}">
                <a16:creationId xmlns:a16="http://schemas.microsoft.com/office/drawing/2014/main" id="{58B88ED0-8A4E-BA8F-E2EB-8C38472DB5A3}"/>
              </a:ext>
            </a:extLst>
          </p:cNvPr>
          <p:cNvPicPr>
            <a:picLocks noChangeAspect="1"/>
          </p:cNvPicPr>
          <p:nvPr/>
        </p:nvPicPr>
        <p:blipFill>
          <a:blip r:embed="rId8"/>
          <a:stretch>
            <a:fillRect/>
          </a:stretch>
        </p:blipFill>
        <p:spPr>
          <a:xfrm>
            <a:off x="6948639" y="4713827"/>
            <a:ext cx="1562100" cy="781050"/>
          </a:xfrm>
          <a:prstGeom prst="rect">
            <a:avLst/>
          </a:prstGeom>
        </p:spPr>
      </p:pic>
      <p:sp>
        <p:nvSpPr>
          <p:cNvPr id="5" name="TextBox 4">
            <a:extLst>
              <a:ext uri="{FF2B5EF4-FFF2-40B4-BE49-F238E27FC236}">
                <a16:creationId xmlns:a16="http://schemas.microsoft.com/office/drawing/2014/main" id="{FEB973CD-C6E4-F2B2-CADE-ABA9C91B45BB}"/>
              </a:ext>
            </a:extLst>
          </p:cNvPr>
          <p:cNvSpPr txBox="1"/>
          <p:nvPr/>
        </p:nvSpPr>
        <p:spPr>
          <a:xfrm>
            <a:off x="6549434" y="5419396"/>
            <a:ext cx="238626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Arbor App</a:t>
            </a:r>
            <a:endParaRPr lang="en-US" dirty="0"/>
          </a:p>
        </p:txBody>
      </p:sp>
      <p:sp>
        <p:nvSpPr>
          <p:cNvPr id="14" name="TextBox 13">
            <a:extLst>
              <a:ext uri="{FF2B5EF4-FFF2-40B4-BE49-F238E27FC236}">
                <a16:creationId xmlns:a16="http://schemas.microsoft.com/office/drawing/2014/main" id="{41312CC7-D143-10E3-95F8-064D34DD9CF8}"/>
              </a:ext>
            </a:extLst>
          </p:cNvPr>
          <p:cNvSpPr txBox="1"/>
          <p:nvPr/>
        </p:nvSpPr>
        <p:spPr>
          <a:xfrm>
            <a:off x="3550507" y="3419728"/>
            <a:ext cx="2170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  School Blog</a:t>
            </a:r>
          </a:p>
        </p:txBody>
      </p:sp>
      <p:pic>
        <p:nvPicPr>
          <p:cNvPr id="21" name="Picture 20" descr="Facebook down? Current problems and status. | Downdetector">
            <a:extLst>
              <a:ext uri="{FF2B5EF4-FFF2-40B4-BE49-F238E27FC236}">
                <a16:creationId xmlns:a16="http://schemas.microsoft.com/office/drawing/2014/main" id="{E1701609-E597-7A94-276A-BA427B828420}"/>
              </a:ext>
            </a:extLst>
          </p:cNvPr>
          <p:cNvPicPr>
            <a:picLocks noChangeAspect="1"/>
          </p:cNvPicPr>
          <p:nvPr/>
        </p:nvPicPr>
        <p:blipFill>
          <a:blip r:embed="rId9"/>
          <a:stretch>
            <a:fillRect/>
          </a:stretch>
        </p:blipFill>
        <p:spPr>
          <a:xfrm>
            <a:off x="7513607" y="2344948"/>
            <a:ext cx="1334220" cy="1362974"/>
          </a:xfrm>
          <a:prstGeom prst="rect">
            <a:avLst/>
          </a:prstGeom>
        </p:spPr>
      </p:pic>
      <p:sp>
        <p:nvSpPr>
          <p:cNvPr id="22" name="TextBox 21">
            <a:extLst>
              <a:ext uri="{FF2B5EF4-FFF2-40B4-BE49-F238E27FC236}">
                <a16:creationId xmlns:a16="http://schemas.microsoft.com/office/drawing/2014/main" id="{F0B630C4-4620-034F-4B4A-0BF5640683E4}"/>
              </a:ext>
            </a:extLst>
          </p:cNvPr>
          <p:cNvSpPr txBox="1"/>
          <p:nvPr/>
        </p:nvSpPr>
        <p:spPr>
          <a:xfrm>
            <a:off x="7547414" y="3822294"/>
            <a:ext cx="143735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Facebook</a:t>
            </a:r>
            <a:endParaRPr lang="en-US"/>
          </a:p>
        </p:txBody>
      </p:sp>
      <p:pic>
        <p:nvPicPr>
          <p:cNvPr id="9" name="Picture 8" descr="A close up of a text&#10;&#10;AI-generated content may be incorrect.">
            <a:extLst>
              <a:ext uri="{FF2B5EF4-FFF2-40B4-BE49-F238E27FC236}">
                <a16:creationId xmlns:a16="http://schemas.microsoft.com/office/drawing/2014/main" id="{550AA39A-6051-99F2-FFD1-44195EAAB743}"/>
              </a:ext>
            </a:extLst>
          </p:cNvPr>
          <p:cNvPicPr>
            <a:picLocks noChangeAspect="1"/>
          </p:cNvPicPr>
          <p:nvPr/>
        </p:nvPicPr>
        <p:blipFill>
          <a:blip r:embed="rId10"/>
          <a:stretch>
            <a:fillRect/>
          </a:stretch>
        </p:blipFill>
        <p:spPr>
          <a:xfrm>
            <a:off x="4026388" y="2348158"/>
            <a:ext cx="2566377" cy="950302"/>
          </a:xfrm>
          <a:prstGeom prst="rect">
            <a:avLst/>
          </a:prstGeom>
        </p:spPr>
      </p:pic>
      <p:pic>
        <p:nvPicPr>
          <p:cNvPr id="11" name="Picture 10">
            <a:extLst>
              <a:ext uri="{FF2B5EF4-FFF2-40B4-BE49-F238E27FC236}">
                <a16:creationId xmlns:a16="http://schemas.microsoft.com/office/drawing/2014/main" id="{12BF8F00-ED02-E772-24B5-A1DE6A7B3953}"/>
              </a:ext>
            </a:extLst>
          </p:cNvPr>
          <p:cNvPicPr>
            <a:picLocks noChangeAspect="1"/>
          </p:cNvPicPr>
          <p:nvPr/>
        </p:nvPicPr>
        <p:blipFill>
          <a:blip r:embed="rId11"/>
          <a:stretch>
            <a:fillRect/>
          </a:stretch>
        </p:blipFill>
        <p:spPr>
          <a:xfrm>
            <a:off x="9261640" y="4879108"/>
            <a:ext cx="1432949" cy="1379213"/>
          </a:xfrm>
          <a:prstGeom prst="rect">
            <a:avLst/>
          </a:prstGeom>
        </p:spPr>
      </p:pic>
      <p:sp>
        <p:nvSpPr>
          <p:cNvPr id="13" name="TextBox 12">
            <a:extLst>
              <a:ext uri="{FF2B5EF4-FFF2-40B4-BE49-F238E27FC236}">
                <a16:creationId xmlns:a16="http://schemas.microsoft.com/office/drawing/2014/main" id="{FA18AEE2-5C4B-94CA-C147-9C2E9FC52103}"/>
              </a:ext>
            </a:extLst>
          </p:cNvPr>
          <p:cNvSpPr txBox="1"/>
          <p:nvPr/>
        </p:nvSpPr>
        <p:spPr>
          <a:xfrm>
            <a:off x="8419907" y="6212793"/>
            <a:ext cx="29689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Medical Tracker emails </a:t>
            </a:r>
            <a:endParaRPr lang="en-US" dirty="0"/>
          </a:p>
        </p:txBody>
      </p:sp>
    </p:spTree>
    <p:extLst>
      <p:ext uri="{BB962C8B-B14F-4D97-AF65-F5344CB8AC3E}">
        <p14:creationId xmlns:p14="http://schemas.microsoft.com/office/powerpoint/2010/main" val="2341400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716938"/>
            <a:ext cx="6657541" cy="2085560"/>
          </a:xfrm>
        </p:spPr>
        <p:txBody>
          <a:bodyPr>
            <a:normAutofit/>
          </a:bodyPr>
          <a:lstStyle/>
          <a:p>
            <a:r>
              <a:rPr lang="en-GB">
                <a:latin typeface="Letter-join Print Plus 1"/>
                <a:cs typeface="Arial"/>
              </a:rPr>
              <a:t>Medical Information</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302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hat Should be in a First Aid Box at Work? | Free Checklist">
            <a:extLst>
              <a:ext uri="{FF2B5EF4-FFF2-40B4-BE49-F238E27FC236}">
                <a16:creationId xmlns:a16="http://schemas.microsoft.com/office/drawing/2014/main" id="{062F5A02-43A5-6697-5CE9-91BF7B8DE61F}"/>
              </a:ext>
            </a:extLst>
          </p:cNvPr>
          <p:cNvPicPr>
            <a:picLocks noChangeAspect="1"/>
          </p:cNvPicPr>
          <p:nvPr/>
        </p:nvPicPr>
        <p:blipFill>
          <a:blip r:embed="rId3"/>
          <a:stretch>
            <a:fillRect/>
          </a:stretch>
        </p:blipFill>
        <p:spPr>
          <a:xfrm>
            <a:off x="897627" y="992731"/>
            <a:ext cx="1551450" cy="1096273"/>
          </a:xfrm>
          <a:prstGeom prst="rect">
            <a:avLst/>
          </a:prstGeom>
        </p:spPr>
      </p:pic>
      <p:sp>
        <p:nvSpPr>
          <p:cNvPr id="4" name="Title 3">
            <a:extLst>
              <a:ext uri="{FF2B5EF4-FFF2-40B4-BE49-F238E27FC236}">
                <a16:creationId xmlns:a16="http://schemas.microsoft.com/office/drawing/2014/main" id="{A694843F-ED04-3579-3575-EA0D45239811}"/>
              </a:ext>
            </a:extLst>
          </p:cNvPr>
          <p:cNvSpPr>
            <a:spLocks noGrp="1"/>
          </p:cNvSpPr>
          <p:nvPr>
            <p:ph type="title"/>
          </p:nvPr>
        </p:nvSpPr>
        <p:spPr/>
        <p:txBody>
          <a:bodyPr/>
          <a:lstStyle/>
          <a:p>
            <a:r>
              <a:rPr lang="en-US" dirty="0"/>
              <a:t>Health and medical</a:t>
            </a:r>
            <a:endParaRPr lang="en-GB" dirty="0"/>
          </a:p>
        </p:txBody>
      </p:sp>
      <p:sp>
        <p:nvSpPr>
          <p:cNvPr id="19" name="Content Placeholder 18">
            <a:extLst>
              <a:ext uri="{FF2B5EF4-FFF2-40B4-BE49-F238E27FC236}">
                <a16:creationId xmlns:a16="http://schemas.microsoft.com/office/drawing/2014/main" id="{5B1D729C-1027-E1D4-6F9E-34DD2AF5BCDC}"/>
              </a:ext>
            </a:extLst>
          </p:cNvPr>
          <p:cNvSpPr>
            <a:spLocks noGrp="1"/>
          </p:cNvSpPr>
          <p:nvPr>
            <p:ph idx="1"/>
          </p:nvPr>
        </p:nvSpPr>
        <p:spPr/>
        <p:txBody>
          <a:bodyPr>
            <a:normAutofit fontScale="92500" lnSpcReduction="10000"/>
          </a:bodyPr>
          <a:lstStyle/>
          <a:p>
            <a:r>
              <a:rPr lang="en-US" dirty="0"/>
              <a:t>All accidents and administering of medicines (including inhalers) are reported to you immediately via Medical Tracker.</a:t>
            </a:r>
          </a:p>
          <a:p>
            <a:r>
              <a:rPr lang="en-US" dirty="0"/>
              <a:t>All health care plans, asthma care plans and information about dietary needs are held on Medical Tracker and you can update these when needed.</a:t>
            </a:r>
          </a:p>
          <a:p>
            <a:r>
              <a:rPr lang="en-US" dirty="0"/>
              <a:t>You will receive emails from </a:t>
            </a:r>
            <a:r>
              <a:rPr lang="en-GB" b="1" dirty="0">
                <a:hlinkClick r:id="rId4"/>
              </a:rPr>
              <a:t>donotreply@medicaltracker.co.uk</a:t>
            </a:r>
            <a:r>
              <a:rPr lang="en-GB" b="1" dirty="0"/>
              <a:t> </a:t>
            </a:r>
            <a:r>
              <a:rPr lang="en-GB" dirty="0"/>
              <a:t>Add this address to your email address books so the emails do not go to your spam/junk folder.</a:t>
            </a:r>
          </a:p>
          <a:p>
            <a:r>
              <a:rPr lang="en-GB" dirty="0"/>
              <a:t>If your child has a food allergy or intolerance (diagnosed or undiagnosed), complete the consents on Arbor and inform the office. Our family worker, Mrs McCullagh will be able to help you.</a:t>
            </a:r>
          </a:p>
          <a:p>
            <a:r>
              <a:rPr lang="en-GB" dirty="0"/>
              <a:t>All medicines must go through the school office where correct paperwork will be signed. Any brought in directly to class will result in a call home for you to come in and complete relevant forms. We must make sure that medication is stored securely and not in childrens’ bags due to allergies.</a:t>
            </a:r>
          </a:p>
          <a:p>
            <a:r>
              <a:rPr lang="en-GB" dirty="0"/>
              <a:t>We are a </a:t>
            </a:r>
            <a:r>
              <a:rPr lang="en-GB" b="1" dirty="0"/>
              <a:t>NUT AWARE </a:t>
            </a:r>
            <a:r>
              <a:rPr lang="en-GB" dirty="0"/>
              <a:t>school and kindly remind you that no nuts or nut products are allowed onsite.</a:t>
            </a:r>
          </a:p>
        </p:txBody>
      </p:sp>
      <p:sp>
        <p:nvSpPr>
          <p:cNvPr id="20" name="Text Placeholder 19">
            <a:extLst>
              <a:ext uri="{FF2B5EF4-FFF2-40B4-BE49-F238E27FC236}">
                <a16:creationId xmlns:a16="http://schemas.microsoft.com/office/drawing/2014/main" id="{B6548744-9AEC-B378-260C-20E2EBE4FA7B}"/>
              </a:ext>
            </a:extLst>
          </p:cNvPr>
          <p:cNvSpPr>
            <a:spLocks noGrp="1"/>
          </p:cNvSpPr>
          <p:nvPr>
            <p:ph type="body" sz="half" idx="2"/>
          </p:nvPr>
        </p:nvSpPr>
        <p:spPr/>
        <p:txBody>
          <a:bodyPr/>
          <a:lstStyle/>
          <a:p>
            <a:r>
              <a:rPr lang="en-US" dirty="0"/>
              <a:t>   </a:t>
            </a:r>
            <a:endParaRPr lang="en-GB" dirty="0"/>
          </a:p>
        </p:txBody>
      </p:sp>
      <p:pic>
        <p:nvPicPr>
          <p:cNvPr id="18" name="Picture 17">
            <a:extLst>
              <a:ext uri="{FF2B5EF4-FFF2-40B4-BE49-F238E27FC236}">
                <a16:creationId xmlns:a16="http://schemas.microsoft.com/office/drawing/2014/main" id="{EED51CFA-6D84-4E43-849F-8D2629AC9447}"/>
              </a:ext>
            </a:extLst>
          </p:cNvPr>
          <p:cNvPicPr>
            <a:picLocks noChangeAspect="1"/>
          </p:cNvPicPr>
          <p:nvPr/>
        </p:nvPicPr>
        <p:blipFill>
          <a:blip r:embed="rId5"/>
          <a:stretch>
            <a:fillRect/>
          </a:stretch>
        </p:blipFill>
        <p:spPr>
          <a:xfrm>
            <a:off x="897627" y="4687741"/>
            <a:ext cx="1560988" cy="1177528"/>
          </a:xfrm>
          <a:prstGeom prst="rect">
            <a:avLst/>
          </a:prstGeom>
        </p:spPr>
      </p:pic>
    </p:spTree>
    <p:extLst>
      <p:ext uri="{BB962C8B-B14F-4D97-AF65-F5344CB8AC3E}">
        <p14:creationId xmlns:p14="http://schemas.microsoft.com/office/powerpoint/2010/main" val="66446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in school uniforms&#10;&#10;Description automatically generated">
            <a:extLst>
              <a:ext uri="{FF2B5EF4-FFF2-40B4-BE49-F238E27FC236}">
                <a16:creationId xmlns:a16="http://schemas.microsoft.com/office/drawing/2014/main" id="{90ADF6D3-57A6-E35C-7E27-A1ABD0FA69EA}"/>
              </a:ext>
            </a:extLst>
          </p:cNvPr>
          <p:cNvPicPr>
            <a:picLocks noChangeAspect="1"/>
          </p:cNvPicPr>
          <p:nvPr/>
        </p:nvPicPr>
        <p:blipFill rotWithShape="1">
          <a:blip r:embed="rId3"/>
          <a:srcRect r="76248" b="51485"/>
          <a:stretch/>
        </p:blipFill>
        <p:spPr>
          <a:xfrm>
            <a:off x="3044585" y="1299084"/>
            <a:ext cx="2802485" cy="2116874"/>
          </a:xfrm>
          <a:prstGeom prst="rect">
            <a:avLst/>
          </a:prstGeom>
        </p:spPr>
      </p:pic>
      <p:pic>
        <p:nvPicPr>
          <p:cNvPr id="6" name="Picture 5" descr="A collage of children in school uniforms&#10;&#10;Description automatically generated">
            <a:extLst>
              <a:ext uri="{FF2B5EF4-FFF2-40B4-BE49-F238E27FC236}">
                <a16:creationId xmlns:a16="http://schemas.microsoft.com/office/drawing/2014/main" id="{1B6AE265-7B60-2A08-9A6B-381724EB3482}"/>
              </a:ext>
            </a:extLst>
          </p:cNvPr>
          <p:cNvPicPr>
            <a:picLocks noChangeAspect="1"/>
          </p:cNvPicPr>
          <p:nvPr/>
        </p:nvPicPr>
        <p:blipFill rotWithShape="1">
          <a:blip r:embed="rId3"/>
          <a:srcRect l="75976" t="51316" r="-122" b="329"/>
          <a:stretch/>
        </p:blipFill>
        <p:spPr>
          <a:xfrm>
            <a:off x="45468" y="3544827"/>
            <a:ext cx="3007217" cy="2224933"/>
          </a:xfrm>
          <a:prstGeom prst="rect">
            <a:avLst/>
          </a:prstGeom>
        </p:spPr>
      </p:pic>
      <p:pic>
        <p:nvPicPr>
          <p:cNvPr id="9" name="Picture 8" descr="What Should be in a First Aid Box at Work? | Free Checklist">
            <a:extLst>
              <a:ext uri="{FF2B5EF4-FFF2-40B4-BE49-F238E27FC236}">
                <a16:creationId xmlns:a16="http://schemas.microsoft.com/office/drawing/2014/main" id="{062F5A02-43A5-6697-5CE9-91BF7B8DE61F}"/>
              </a:ext>
            </a:extLst>
          </p:cNvPr>
          <p:cNvPicPr>
            <a:picLocks noChangeAspect="1"/>
          </p:cNvPicPr>
          <p:nvPr/>
        </p:nvPicPr>
        <p:blipFill>
          <a:blip r:embed="rId4"/>
          <a:stretch>
            <a:fillRect/>
          </a:stretch>
        </p:blipFill>
        <p:spPr>
          <a:xfrm>
            <a:off x="3538267" y="4335491"/>
            <a:ext cx="3131389" cy="2212676"/>
          </a:xfrm>
          <a:prstGeom prst="rect">
            <a:avLst/>
          </a:prstGeom>
        </p:spPr>
      </p:pic>
      <p:pic>
        <p:nvPicPr>
          <p:cNvPr id="10" name="Picture 9" descr="A4 Poppy Red Paper | Red A4 Sheet">
            <a:extLst>
              <a:ext uri="{FF2B5EF4-FFF2-40B4-BE49-F238E27FC236}">
                <a16:creationId xmlns:a16="http://schemas.microsoft.com/office/drawing/2014/main" id="{EF4F83C3-4728-0B8A-56CB-64E5C6DA5266}"/>
              </a:ext>
            </a:extLst>
          </p:cNvPr>
          <p:cNvPicPr>
            <a:picLocks noChangeAspect="1"/>
          </p:cNvPicPr>
          <p:nvPr/>
        </p:nvPicPr>
        <p:blipFill>
          <a:blip r:embed="rId5"/>
          <a:stretch>
            <a:fillRect/>
          </a:stretch>
        </p:blipFill>
        <p:spPr>
          <a:xfrm rot="420000">
            <a:off x="8898049" y="3320535"/>
            <a:ext cx="3030747" cy="3030747"/>
          </a:xfrm>
          <a:prstGeom prst="rect">
            <a:avLst/>
          </a:prstGeom>
        </p:spPr>
      </p:pic>
      <p:pic>
        <p:nvPicPr>
          <p:cNvPr id="11" name="Graphic 10" descr="Brain in head outline">
            <a:extLst>
              <a:ext uri="{FF2B5EF4-FFF2-40B4-BE49-F238E27FC236}">
                <a16:creationId xmlns:a16="http://schemas.microsoft.com/office/drawing/2014/main" id="{F070FE5F-B59A-31B5-A3DC-778D296A354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81404" y="3431875"/>
            <a:ext cx="914400" cy="914400"/>
          </a:xfrm>
          <a:prstGeom prst="rect">
            <a:avLst/>
          </a:prstGeom>
        </p:spPr>
      </p:pic>
      <p:pic>
        <p:nvPicPr>
          <p:cNvPr id="12" name="Picture 11" descr="Calpol Infant Oral Suspension Paracetamol, Strawberry Flavour, Liquid, 100ml">
            <a:extLst>
              <a:ext uri="{FF2B5EF4-FFF2-40B4-BE49-F238E27FC236}">
                <a16:creationId xmlns:a16="http://schemas.microsoft.com/office/drawing/2014/main" id="{54F647CF-BD6B-9C00-F570-1FDE177A923B}"/>
              </a:ext>
            </a:extLst>
          </p:cNvPr>
          <p:cNvPicPr>
            <a:picLocks noChangeAspect="1"/>
          </p:cNvPicPr>
          <p:nvPr/>
        </p:nvPicPr>
        <p:blipFill>
          <a:blip r:embed="rId7"/>
          <a:stretch>
            <a:fillRect/>
          </a:stretch>
        </p:blipFill>
        <p:spPr>
          <a:xfrm>
            <a:off x="6482575" y="508957"/>
            <a:ext cx="1110283" cy="2389517"/>
          </a:xfrm>
          <a:prstGeom prst="rect">
            <a:avLst/>
          </a:prstGeom>
        </p:spPr>
      </p:pic>
      <p:pic>
        <p:nvPicPr>
          <p:cNvPr id="13" name="Picture 12" descr="Simple House 2d Cliparts, Stock Vector and Royalty Free Simple House 2d  Illustrations">
            <a:extLst>
              <a:ext uri="{FF2B5EF4-FFF2-40B4-BE49-F238E27FC236}">
                <a16:creationId xmlns:a16="http://schemas.microsoft.com/office/drawing/2014/main" id="{6455BACD-02AD-5D42-2A69-8B3E6BA64820}"/>
              </a:ext>
            </a:extLst>
          </p:cNvPr>
          <p:cNvPicPr>
            <a:picLocks noChangeAspect="1"/>
          </p:cNvPicPr>
          <p:nvPr/>
        </p:nvPicPr>
        <p:blipFill>
          <a:blip r:embed="rId8"/>
          <a:stretch>
            <a:fillRect/>
          </a:stretch>
        </p:blipFill>
        <p:spPr>
          <a:xfrm>
            <a:off x="9028083" y="353055"/>
            <a:ext cx="2776629" cy="2413778"/>
          </a:xfrm>
          <a:prstGeom prst="rect">
            <a:avLst/>
          </a:prstGeom>
        </p:spPr>
      </p:pic>
      <p:sp>
        <p:nvSpPr>
          <p:cNvPr id="14" name="Rectangle 13">
            <a:extLst>
              <a:ext uri="{FF2B5EF4-FFF2-40B4-BE49-F238E27FC236}">
                <a16:creationId xmlns:a16="http://schemas.microsoft.com/office/drawing/2014/main" id="{6CCECE4F-8F86-EEE5-FC82-F35903256466}"/>
              </a:ext>
            </a:extLst>
          </p:cNvPr>
          <p:cNvSpPr/>
          <p:nvPr/>
        </p:nvSpPr>
        <p:spPr>
          <a:xfrm rot="-240000">
            <a:off x="7081711" y="3776573"/>
            <a:ext cx="1984075" cy="268856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5" name="Graphic 14" descr="Foot outline">
            <a:extLst>
              <a:ext uri="{FF2B5EF4-FFF2-40B4-BE49-F238E27FC236}">
                <a16:creationId xmlns:a16="http://schemas.microsoft.com/office/drawing/2014/main" id="{4A32C63A-6E5D-0172-E2FC-A2B834B370E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594121" y="3877573"/>
            <a:ext cx="785004" cy="785004"/>
          </a:xfrm>
          <a:prstGeom prst="rect">
            <a:avLst/>
          </a:prstGeom>
        </p:spPr>
      </p:pic>
      <p:pic>
        <p:nvPicPr>
          <p:cNvPr id="2" name="Picture 1" descr="Allergy alert icon. Clipart image isolated on white background Stock Vector  | Adobe Stock">
            <a:extLst>
              <a:ext uri="{FF2B5EF4-FFF2-40B4-BE49-F238E27FC236}">
                <a16:creationId xmlns:a16="http://schemas.microsoft.com/office/drawing/2014/main" id="{1A907D37-D350-C330-41F1-38256FC4A9FA}"/>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32000" b="67500" l="31400" r="67500">
                        <a14:foregroundMark x1="38300" y1="40500" x2="51200" y2="35400"/>
                        <a14:foregroundMark x1="51200" y1="35400" x2="60700" y2="40300"/>
                        <a14:foregroundMark x1="61000" y1="40300" x2="53300" y2="34900"/>
                        <a14:foregroundMark x1="53300" y1="34900" x2="48900" y2="33500"/>
                        <a14:foregroundMark x1="48300" y1="32000" x2="53100" y2="33000"/>
                        <a14:foregroundMark x1="49700" y1="34300" x2="39400" y2="37400"/>
                        <a14:foregroundMark x1="51200" y1="36100" x2="58800" y2="38300"/>
                        <a14:foregroundMark x1="58800" y1="38300" x2="61000" y2="40500"/>
                        <a14:foregroundMark x1="56800" y1="36100" x2="60500" y2="38200"/>
                        <a14:foregroundMark x1="65500" y1="43400" x2="66000" y2="57500"/>
                        <a14:foregroundMark x1="67600" y1="48600" x2="67600" y2="51500"/>
                        <a14:foregroundMark x1="40400" y1="63200" x2="53200" y2="63400"/>
                        <a14:foregroundMark x1="53200" y1="63400" x2="59400" y2="62400"/>
                        <a14:foregroundMark x1="46500" y1="65000" x2="57800" y2="64500"/>
                        <a14:foregroundMark x1="44600" y1="67400" x2="52300" y2="67600"/>
                        <a14:foregroundMark x1="42800" y1="64800" x2="57700" y2="62500"/>
                        <a14:foregroundMark x1="57700" y1="62500" x2="48300" y2="65200"/>
                        <a14:foregroundMark x1="48300" y1="65200" x2="51000" y2="66600"/>
                        <a14:foregroundMark x1="58900" y1="60300" x2="51000" y2="62400"/>
                        <a14:foregroundMark x1="51000" y1="62400" x2="51000" y2="62400"/>
                        <a14:foregroundMark x1="42800" y1="64500" x2="48100" y2="67600"/>
                        <a14:foregroundMark x1="31400" y1="53600" x2="31400" y2="48100"/>
                      </a14:backgroundRemoval>
                    </a14:imgEffect>
                  </a14:imgLayer>
                </a14:imgProps>
              </a:ext>
            </a:extLst>
          </a:blip>
          <a:srcRect l="27964" t="29113" r="30754" b="28591"/>
          <a:stretch/>
        </p:blipFill>
        <p:spPr>
          <a:xfrm>
            <a:off x="302623" y="258222"/>
            <a:ext cx="2507661" cy="2605749"/>
          </a:xfrm>
          <a:prstGeom prst="rect">
            <a:avLst/>
          </a:prstGeom>
        </p:spPr>
      </p:pic>
    </p:spTree>
    <p:extLst>
      <p:ext uri="{BB962C8B-B14F-4D97-AF65-F5344CB8AC3E}">
        <p14:creationId xmlns:p14="http://schemas.microsoft.com/office/powerpoint/2010/main" val="1026329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158966" y="1464880"/>
            <a:ext cx="6068070" cy="2740152"/>
          </a:xfrm>
        </p:spPr>
        <p:txBody>
          <a:bodyPr>
            <a:normAutofit/>
          </a:bodyPr>
          <a:lstStyle/>
          <a:p>
            <a:pPr>
              <a:lnSpc>
                <a:spcPct val="150000"/>
              </a:lnSpc>
            </a:pPr>
            <a:r>
              <a:rPr lang="en-GB" sz="6600">
                <a:latin typeface="Letter-join Print Plus 1"/>
                <a:cs typeface="Arial"/>
              </a:rPr>
              <a:t>Uniform</a:t>
            </a:r>
            <a:endParaRPr lang="en-GB">
              <a:latin typeface="Letter-join Print Plus 1"/>
              <a:cs typeface="Arial" panose="020B0604020202020204" pitchFamily="34" charset="0"/>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03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3E3B-4064-4FE1-95B8-7B2D2489D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D1D48-BD5A-AAA2-B0D3-A49E2758126F}"/>
              </a:ext>
            </a:extLst>
          </p:cNvPr>
          <p:cNvSpPr>
            <a:spLocks noGrp="1"/>
          </p:cNvSpPr>
          <p:nvPr>
            <p:ph type="title"/>
          </p:nvPr>
        </p:nvSpPr>
        <p:spPr/>
        <p:txBody>
          <a:bodyPr/>
          <a:lstStyle/>
          <a:p>
            <a:r>
              <a:rPr lang="en-US" dirty="0">
                <a:latin typeface="Letter-join Print Plus 1"/>
              </a:rPr>
              <a:t>Uniform</a:t>
            </a:r>
          </a:p>
        </p:txBody>
      </p:sp>
      <p:graphicFrame>
        <p:nvGraphicFramePr>
          <p:cNvPr id="7" name="Rectangle 3">
            <a:extLst>
              <a:ext uri="{FF2B5EF4-FFF2-40B4-BE49-F238E27FC236}">
                <a16:creationId xmlns:a16="http://schemas.microsoft.com/office/drawing/2014/main" id="{949DA584-9B97-7A66-5DB0-FAE1C0A6615E}"/>
              </a:ext>
            </a:extLst>
          </p:cNvPr>
          <p:cNvGraphicFramePr/>
          <p:nvPr/>
        </p:nvGraphicFramePr>
        <p:xfrm>
          <a:off x="3512373" y="1008529"/>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400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a sweater&#10;&#10;Description automatically generated">
            <a:extLst>
              <a:ext uri="{FF2B5EF4-FFF2-40B4-BE49-F238E27FC236}">
                <a16:creationId xmlns:a16="http://schemas.microsoft.com/office/drawing/2014/main" id="{31BC9688-2FBA-B3F6-1144-6C5D395D987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57481" t="7427" r="2134" b="2652"/>
          <a:stretch/>
        </p:blipFill>
        <p:spPr>
          <a:xfrm>
            <a:off x="837404" y="3427752"/>
            <a:ext cx="1881150" cy="2177527"/>
          </a:xfrm>
          <a:prstGeom prst="rect">
            <a:avLst/>
          </a:prstGeom>
        </p:spPr>
      </p:pic>
      <p:pic>
        <p:nvPicPr>
          <p:cNvPr id="3" name="Picture 2" descr="A collage of black sweaters&#10;&#10;Description automatically generated">
            <a:extLst>
              <a:ext uri="{FF2B5EF4-FFF2-40B4-BE49-F238E27FC236}">
                <a16:creationId xmlns:a16="http://schemas.microsoft.com/office/drawing/2014/main" id="{1145DD0A-E30F-BFFB-3A2C-5BD4CB71911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5139" t="7417" r="49192" b="3069"/>
          <a:stretch/>
        </p:blipFill>
        <p:spPr>
          <a:xfrm>
            <a:off x="852779" y="631635"/>
            <a:ext cx="1874893" cy="2155160"/>
          </a:xfrm>
          <a:prstGeom prst="rect">
            <a:avLst/>
          </a:prstGeom>
        </p:spPr>
      </p:pic>
      <p:sp>
        <p:nvSpPr>
          <p:cNvPr id="4" name="TextBox 3">
            <a:extLst>
              <a:ext uri="{FF2B5EF4-FFF2-40B4-BE49-F238E27FC236}">
                <a16:creationId xmlns:a16="http://schemas.microsoft.com/office/drawing/2014/main" id="{FA243EC9-1CAF-2E80-9A3C-D2E77DAF69DF}"/>
              </a:ext>
            </a:extLst>
          </p:cNvPr>
          <p:cNvSpPr txBox="1"/>
          <p:nvPr/>
        </p:nvSpPr>
        <p:spPr>
          <a:xfrm>
            <a:off x="150796" y="6167756"/>
            <a:ext cx="420286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Letter-join Print Plus 1"/>
                <a:hlinkClick r:id="rId7"/>
              </a:rPr>
              <a:t>www.smartyschoolwear.co.uk</a:t>
            </a:r>
            <a:r>
              <a:rPr lang="en-US" sz="2800" dirty="0">
                <a:latin typeface="Letter-join Print Plus 1"/>
              </a:rPr>
              <a:t> </a:t>
            </a:r>
            <a:endParaRPr lang="en-US">
              <a:latin typeface="Letter-join Print Plus 1"/>
            </a:endParaRPr>
          </a:p>
        </p:txBody>
      </p:sp>
      <p:pic>
        <p:nvPicPr>
          <p:cNvPr id="7" name="Picture 6" descr="A child standing in a doorway&#10;&#10;Description automatically generated">
            <a:extLst>
              <a:ext uri="{FF2B5EF4-FFF2-40B4-BE49-F238E27FC236}">
                <a16:creationId xmlns:a16="http://schemas.microsoft.com/office/drawing/2014/main" id="{21DB1E7E-BF36-762E-5912-5C74C0AFFFA6}"/>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26348" r="29692" b="-210"/>
          <a:stretch/>
        </p:blipFill>
        <p:spPr>
          <a:xfrm>
            <a:off x="5434461" y="482358"/>
            <a:ext cx="1697641" cy="5207766"/>
          </a:xfrm>
          <a:prstGeom prst="rect">
            <a:avLst/>
          </a:prstGeom>
        </p:spPr>
      </p:pic>
      <p:pic>
        <p:nvPicPr>
          <p:cNvPr id="8" name="Picture 7" descr="A child standing in a room&#10;&#10;Description automatically generated">
            <a:extLst>
              <a:ext uri="{FF2B5EF4-FFF2-40B4-BE49-F238E27FC236}">
                <a16:creationId xmlns:a16="http://schemas.microsoft.com/office/drawing/2014/main" id="{6F1276D6-B788-1B5C-98F5-D282358C4B9E}"/>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10000" b="90000" l="10000" r="90000"/>
                    </a14:imgEffect>
                  </a14:imgLayer>
                </a14:imgProps>
              </a:ext>
            </a:extLst>
          </a:blip>
          <a:srcRect l="28904" t="5672" r="32213" b="-210"/>
          <a:stretch/>
        </p:blipFill>
        <p:spPr>
          <a:xfrm>
            <a:off x="3256942" y="846428"/>
            <a:ext cx="1681187" cy="5220290"/>
          </a:xfrm>
          <a:prstGeom prst="rect">
            <a:avLst/>
          </a:prstGeom>
        </p:spPr>
      </p:pic>
      <p:pic>
        <p:nvPicPr>
          <p:cNvPr id="5" name="Picture 4" descr="A child wearing a white shirt and blue shorts&#10;&#10;Description automatically generated">
            <a:extLst>
              <a:ext uri="{FF2B5EF4-FFF2-40B4-BE49-F238E27FC236}">
                <a16:creationId xmlns:a16="http://schemas.microsoft.com/office/drawing/2014/main" id="{CD35D32D-1604-28F7-24EF-F4C4489F59F5}"/>
              </a:ext>
            </a:extLst>
          </p:cNvPr>
          <p:cNvPicPr>
            <a:picLocks noChangeAspect="1"/>
          </p:cNvPicPr>
          <p:nvPr/>
        </p:nvPicPr>
        <p:blipFill>
          <a:blip r:embed="rId12"/>
          <a:stretch>
            <a:fillRect/>
          </a:stretch>
        </p:blipFill>
        <p:spPr>
          <a:xfrm>
            <a:off x="10031177" y="1716919"/>
            <a:ext cx="1781293" cy="3477018"/>
          </a:xfrm>
          <a:prstGeom prst="rect">
            <a:avLst/>
          </a:prstGeom>
        </p:spPr>
      </p:pic>
      <p:pic>
        <p:nvPicPr>
          <p:cNvPr id="6" name="Picture 5" descr="Kids' Warm Brushed Jersey Jogging Bottoms - Navy DOMYOS | Decathlon">
            <a:extLst>
              <a:ext uri="{FF2B5EF4-FFF2-40B4-BE49-F238E27FC236}">
                <a16:creationId xmlns:a16="http://schemas.microsoft.com/office/drawing/2014/main" id="{E8D320C8-81B4-7869-C63B-073BC9A818D5}"/>
              </a:ext>
            </a:extLst>
          </p:cNvPr>
          <p:cNvPicPr>
            <a:picLocks noChangeAspect="1"/>
          </p:cNvPicPr>
          <p:nvPr/>
        </p:nvPicPr>
        <p:blipFill rotWithShape="1">
          <a:blip r:embed="rId13"/>
          <a:srcRect l="38743" r="24607" b="1230"/>
          <a:stretch/>
        </p:blipFill>
        <p:spPr>
          <a:xfrm>
            <a:off x="7812996" y="671676"/>
            <a:ext cx="1887670" cy="5019567"/>
          </a:xfrm>
          <a:prstGeom prst="rect">
            <a:avLst/>
          </a:prstGeom>
        </p:spPr>
      </p:pic>
    </p:spTree>
    <p:extLst>
      <p:ext uri="{BB962C8B-B14F-4D97-AF65-F5344CB8AC3E}">
        <p14:creationId xmlns:p14="http://schemas.microsoft.com/office/powerpoint/2010/main" val="705648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78A8514-3A3A-E431-8823-08CA12FAAA4C}"/>
              </a:ext>
            </a:extLst>
          </p:cNvPr>
          <p:cNvSpPr>
            <a:spLocks noGrp="1"/>
          </p:cNvSpPr>
          <p:nvPr>
            <p:ph type="title"/>
          </p:nvPr>
        </p:nvSpPr>
        <p:spPr>
          <a:xfrm>
            <a:off x="109146" y="1123837"/>
            <a:ext cx="3235028" cy="4601183"/>
          </a:xfrm>
        </p:spPr>
        <p:txBody>
          <a:bodyPr>
            <a:normAutofit/>
          </a:bodyPr>
          <a:lstStyle/>
          <a:p>
            <a:r>
              <a:rPr lang="en-GB" sz="4400" dirty="0">
                <a:latin typeface="Letter-join Print Plus 1"/>
              </a:rPr>
              <a:t>Please remember...</a:t>
            </a:r>
            <a:br>
              <a:rPr lang="en-GB" sz="4400" dirty="0">
                <a:latin typeface="Letter-join Print Plus 1"/>
              </a:rPr>
            </a:br>
            <a:br>
              <a:rPr lang="en-GB" sz="4400" dirty="0">
                <a:latin typeface="Letter-join Print Plus 1"/>
              </a:rPr>
            </a:br>
            <a:r>
              <a:rPr lang="en-GB" sz="4400" dirty="0">
                <a:latin typeface="Letter-join Print Plus 1"/>
              </a:rPr>
              <a:t>Always name your child's</a:t>
            </a:r>
            <a:br>
              <a:rPr lang="en-GB" sz="4400" dirty="0">
                <a:latin typeface="Letter-join Print Plus 1"/>
              </a:rPr>
            </a:br>
            <a:r>
              <a:rPr lang="en-GB" sz="4400" dirty="0">
                <a:latin typeface="Letter-join Print Plus 1"/>
              </a:rPr>
              <a:t>property.</a:t>
            </a:r>
          </a:p>
        </p:txBody>
      </p:sp>
      <p:pic>
        <p:nvPicPr>
          <p:cNvPr id="8" name="Picture 7" descr="Girls Velcro Strap School Shoes">
            <a:extLst>
              <a:ext uri="{FF2B5EF4-FFF2-40B4-BE49-F238E27FC236}">
                <a16:creationId xmlns:a16="http://schemas.microsoft.com/office/drawing/2014/main" id="{48D82030-1DA8-90D6-6029-A56FCE2CC0B7}"/>
              </a:ext>
            </a:extLst>
          </p:cNvPr>
          <p:cNvPicPr>
            <a:picLocks noChangeAspect="1"/>
          </p:cNvPicPr>
          <p:nvPr/>
        </p:nvPicPr>
        <p:blipFill>
          <a:blip r:embed="rId3"/>
          <a:stretch>
            <a:fillRect/>
          </a:stretch>
        </p:blipFill>
        <p:spPr>
          <a:xfrm>
            <a:off x="8935035" y="1122794"/>
            <a:ext cx="2507876" cy="1415784"/>
          </a:xfrm>
          <a:prstGeom prst="rect">
            <a:avLst/>
          </a:prstGeom>
        </p:spPr>
      </p:pic>
      <p:pic>
        <p:nvPicPr>
          <p:cNvPr id="9" name="Picture 8" descr="Dark Blue Recycled Drawstring Bag">
            <a:extLst>
              <a:ext uri="{FF2B5EF4-FFF2-40B4-BE49-F238E27FC236}">
                <a16:creationId xmlns:a16="http://schemas.microsoft.com/office/drawing/2014/main" id="{D44C197D-8980-3E71-F7D7-D85EAF81DCCA}"/>
              </a:ext>
            </a:extLst>
          </p:cNvPr>
          <p:cNvPicPr>
            <a:picLocks noChangeAspect="1"/>
          </p:cNvPicPr>
          <p:nvPr/>
        </p:nvPicPr>
        <p:blipFill>
          <a:blip r:embed="rId4"/>
          <a:stretch>
            <a:fillRect/>
          </a:stretch>
        </p:blipFill>
        <p:spPr>
          <a:xfrm>
            <a:off x="3641075" y="667002"/>
            <a:ext cx="2743199" cy="2425772"/>
          </a:xfrm>
          <a:prstGeom prst="rect">
            <a:avLst/>
          </a:prstGeom>
        </p:spPr>
      </p:pic>
      <p:pic>
        <p:nvPicPr>
          <p:cNvPr id="11" name="Picture 10" descr="A blue bag with white stripes&#10;&#10;Description automatically generated">
            <a:extLst>
              <a:ext uri="{FF2B5EF4-FFF2-40B4-BE49-F238E27FC236}">
                <a16:creationId xmlns:a16="http://schemas.microsoft.com/office/drawing/2014/main" id="{FDC6BE2C-0E6C-C7E5-9B42-0398964DB704}"/>
              </a:ext>
            </a:extLst>
          </p:cNvPr>
          <p:cNvPicPr>
            <a:picLocks noChangeAspect="1"/>
          </p:cNvPicPr>
          <p:nvPr/>
        </p:nvPicPr>
        <p:blipFill>
          <a:blip r:embed="rId5"/>
          <a:stretch>
            <a:fillRect/>
          </a:stretch>
        </p:blipFill>
        <p:spPr>
          <a:xfrm>
            <a:off x="6384857" y="694621"/>
            <a:ext cx="2243770" cy="2043974"/>
          </a:xfrm>
          <a:prstGeom prst="rect">
            <a:avLst/>
          </a:prstGeom>
        </p:spPr>
      </p:pic>
      <p:pic>
        <p:nvPicPr>
          <p:cNvPr id="3" name="Picture 2" descr="A white plastic bottle with a black lid&#10;&#10;AI-generated content may be incorrect.">
            <a:extLst>
              <a:ext uri="{FF2B5EF4-FFF2-40B4-BE49-F238E27FC236}">
                <a16:creationId xmlns:a16="http://schemas.microsoft.com/office/drawing/2014/main" id="{ABC777EB-8661-F9F6-1F98-17B7BE966D74}"/>
              </a:ext>
            </a:extLst>
          </p:cNvPr>
          <p:cNvPicPr>
            <a:picLocks noChangeAspect="1"/>
          </p:cNvPicPr>
          <p:nvPr/>
        </p:nvPicPr>
        <p:blipFill>
          <a:blip r:embed="rId6"/>
          <a:stretch>
            <a:fillRect/>
          </a:stretch>
        </p:blipFill>
        <p:spPr>
          <a:xfrm>
            <a:off x="5507971" y="3426478"/>
            <a:ext cx="1187264" cy="2873749"/>
          </a:xfrm>
          <a:prstGeom prst="rect">
            <a:avLst/>
          </a:prstGeom>
        </p:spPr>
      </p:pic>
      <p:pic>
        <p:nvPicPr>
          <p:cNvPr id="4" name="Picture 3" descr="A blue baseball cap on a white background&#10;&#10;AI-generated content may be incorrect.">
            <a:extLst>
              <a:ext uri="{FF2B5EF4-FFF2-40B4-BE49-F238E27FC236}">
                <a16:creationId xmlns:a16="http://schemas.microsoft.com/office/drawing/2014/main" id="{83EEE9B1-B3CE-8FB4-8C60-9CCDD57B76EF}"/>
              </a:ext>
            </a:extLst>
          </p:cNvPr>
          <p:cNvPicPr>
            <a:picLocks noChangeAspect="1"/>
          </p:cNvPicPr>
          <p:nvPr/>
        </p:nvPicPr>
        <p:blipFill>
          <a:blip r:embed="rId7"/>
          <a:stretch>
            <a:fillRect/>
          </a:stretch>
        </p:blipFill>
        <p:spPr>
          <a:xfrm>
            <a:off x="7825628" y="3426198"/>
            <a:ext cx="2222127" cy="2426074"/>
          </a:xfrm>
          <a:prstGeom prst="rect">
            <a:avLst/>
          </a:prstGeom>
        </p:spPr>
      </p:pic>
    </p:spTree>
    <p:extLst>
      <p:ext uri="{BB962C8B-B14F-4D97-AF65-F5344CB8AC3E}">
        <p14:creationId xmlns:p14="http://schemas.microsoft.com/office/powerpoint/2010/main" val="518360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CE7E5-7F5F-8902-6100-7B248F683281}"/>
              </a:ext>
            </a:extLst>
          </p:cNvPr>
          <p:cNvSpPr>
            <a:spLocks noGrp="1"/>
          </p:cNvSpPr>
          <p:nvPr>
            <p:ph type="title"/>
          </p:nvPr>
        </p:nvSpPr>
        <p:spPr/>
        <p:txBody>
          <a:bodyPr/>
          <a:lstStyle/>
          <a:p>
            <a:r>
              <a:rPr lang="en-GB" dirty="0">
                <a:latin typeface="Letter-join Print Plus 1"/>
              </a:rPr>
              <a:t>Governors</a:t>
            </a:r>
          </a:p>
        </p:txBody>
      </p:sp>
      <p:pic>
        <p:nvPicPr>
          <p:cNvPr id="4" name="Content Placeholder 3" descr="A white rectangular sign with black text&#10;&#10;AI-generated content may be incorrect.">
            <a:extLst>
              <a:ext uri="{FF2B5EF4-FFF2-40B4-BE49-F238E27FC236}">
                <a16:creationId xmlns:a16="http://schemas.microsoft.com/office/drawing/2014/main" id="{19E28419-7A31-ABFD-A16E-9320886EF503}"/>
              </a:ext>
            </a:extLst>
          </p:cNvPr>
          <p:cNvPicPr>
            <a:picLocks noGrp="1" noChangeAspect="1"/>
          </p:cNvPicPr>
          <p:nvPr>
            <p:ph idx="1"/>
          </p:nvPr>
        </p:nvPicPr>
        <p:blipFill>
          <a:blip r:embed="rId2"/>
          <a:stretch>
            <a:fillRect/>
          </a:stretch>
        </p:blipFill>
        <p:spPr>
          <a:xfrm>
            <a:off x="3609793" y="752049"/>
            <a:ext cx="7273855" cy="5423198"/>
          </a:xfrm>
        </p:spPr>
      </p:pic>
    </p:spTree>
    <p:extLst>
      <p:ext uri="{BB962C8B-B14F-4D97-AF65-F5344CB8AC3E}">
        <p14:creationId xmlns:p14="http://schemas.microsoft.com/office/powerpoint/2010/main" val="1117932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1011191"/>
            <a:ext cx="7200183" cy="4243809"/>
          </a:xfrm>
        </p:spPr>
        <p:txBody>
          <a:bodyPr>
            <a:normAutofit fontScale="90000"/>
          </a:bodyPr>
          <a:lstStyle/>
          <a:p>
            <a:pPr algn="ctr">
              <a:lnSpc>
                <a:spcPct val="150000"/>
              </a:lnSpc>
            </a:pPr>
            <a:r>
              <a:rPr lang="en-GB">
                <a:latin typeface="Letter-join Print Plus 1"/>
                <a:cs typeface="Arial"/>
              </a:rPr>
              <a:t>We look forward to welcoming you to Fairlands Primary School</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54527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2ca5807-4585-483c-9f8e-1cb4dcb5f669" xsi:nil="true"/>
    <lcf76f155ced4ddcb4097134ff3c332f xmlns="c3d71629-36e6-48d0-9457-4309ec90049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D17E9F6A5F7764ABF085CF59AD9C2D6" ma:contentTypeVersion="16" ma:contentTypeDescription="Create a new document." ma:contentTypeScope="" ma:versionID="f2368d07d33e6cc46ced183eeabc68bc">
  <xsd:schema xmlns:xsd="http://www.w3.org/2001/XMLSchema" xmlns:xs="http://www.w3.org/2001/XMLSchema" xmlns:p="http://schemas.microsoft.com/office/2006/metadata/properties" xmlns:ns2="c3d71629-36e6-48d0-9457-4309ec90049c" xmlns:ns3="42ca5807-4585-483c-9f8e-1cb4dcb5f669" targetNamespace="http://schemas.microsoft.com/office/2006/metadata/properties" ma:root="true" ma:fieldsID="b68b6452cb9b48d3936ad4158001d6f9" ns2:_="" ns3:_="">
    <xsd:import namespace="c3d71629-36e6-48d0-9457-4309ec90049c"/>
    <xsd:import namespace="42ca5807-4585-483c-9f8e-1cb4dcb5f66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71629-36e6-48d0-9457-4309ec9004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690a2cf-6928-4d55-b542-8e991771df9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ca5807-4585-483c-9f8e-1cb4dcb5f66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4de0c2d-3921-4dea-9996-047e048329fe}" ma:internalName="TaxCatchAll" ma:showField="CatchAllData" ma:web="42ca5807-4585-483c-9f8e-1cb4dcb5f66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B003DD-A333-483C-9602-F8742B2D1CE0}">
  <ds:schemaRefs>
    <ds:schemaRef ds:uri="http://schemas.microsoft.com/office/2006/documentManagement/types"/>
    <ds:schemaRef ds:uri="42ca5807-4585-483c-9f8e-1cb4dcb5f669"/>
    <ds:schemaRef ds:uri="http://purl.org/dc/terms/"/>
    <ds:schemaRef ds:uri="http://schemas.openxmlformats.org/package/2006/metadata/core-properties"/>
    <ds:schemaRef ds:uri="http://purl.org/dc/elements/1.1/"/>
    <ds:schemaRef ds:uri="c3d71629-36e6-48d0-9457-4309ec90049c"/>
    <ds:schemaRef ds:uri="http://schemas.microsoft.com/office/infopath/2007/PartnerControl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EBB131B7-21E7-4FA8-B0C3-2EEBD227E7B5}">
  <ds:schemaRefs>
    <ds:schemaRef ds:uri="http://schemas.microsoft.com/sharepoint/v3/contenttype/forms"/>
  </ds:schemaRefs>
</ds:datastoreItem>
</file>

<file path=customXml/itemProps3.xml><?xml version="1.0" encoding="utf-8"?>
<ds:datastoreItem xmlns:ds="http://schemas.openxmlformats.org/officeDocument/2006/customXml" ds:itemID="{724DA552-803F-4218-862D-A92C0CA060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d71629-36e6-48d0-9457-4309ec90049c"/>
    <ds:schemaRef ds:uri="42ca5807-4585-483c-9f8e-1cb4dcb5f6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TotalTime>
  <Words>2383</Words>
  <Application>Microsoft Office PowerPoint</Application>
  <PresentationFormat>Widescreen</PresentationFormat>
  <Paragraphs>330</Paragraphs>
  <Slides>29</Slides>
  <Notes>24</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Frame</vt:lpstr>
      <vt:lpstr>Welcome to Year 3 transition meeting</vt:lpstr>
      <vt:lpstr>Meet the team…</vt:lpstr>
      <vt:lpstr>Meet our Year 3  teaching team  </vt:lpstr>
      <vt:lpstr>Other supporting Adults you will see in Year 3</vt:lpstr>
      <vt:lpstr>Other supporting Adults you will see in Year 3</vt:lpstr>
      <vt:lpstr>Meet the leadership team  </vt:lpstr>
      <vt:lpstr>What will my child be learning?</vt:lpstr>
      <vt:lpstr>The Year 3 Curriculum  </vt:lpstr>
      <vt:lpstr>Homework Expectations</vt:lpstr>
      <vt:lpstr>Swimming</vt:lpstr>
      <vt:lpstr>Drop off and collection</vt:lpstr>
      <vt:lpstr>Start and end of the day – Year 3</vt:lpstr>
      <vt:lpstr>PowerPoint Presentation</vt:lpstr>
      <vt:lpstr>PowerPoint Presentation</vt:lpstr>
      <vt:lpstr>PowerPoint Presentation</vt:lpstr>
      <vt:lpstr>Lunch time </vt:lpstr>
      <vt:lpstr>Lunchtime offer</vt:lpstr>
      <vt:lpstr>Healthy lunch</vt:lpstr>
      <vt:lpstr>In classrooms</vt:lpstr>
      <vt:lpstr>How we communicate with you</vt:lpstr>
      <vt:lpstr>Medical Information</vt:lpstr>
      <vt:lpstr>Health and medical</vt:lpstr>
      <vt:lpstr>PowerPoint Presentation</vt:lpstr>
      <vt:lpstr>Uniform</vt:lpstr>
      <vt:lpstr>Uniform</vt:lpstr>
      <vt:lpstr>PowerPoint Presentation</vt:lpstr>
      <vt:lpstr>Please remember...  Always name your child's property.</vt:lpstr>
      <vt:lpstr>Governors</vt:lpstr>
      <vt:lpstr>We look forward to welcoming you to Fairlands Primary School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Fairlands Primary School &amp; Nursery</dc:title>
  <dc:creator>Satinder Sembi</dc:creator>
  <cp:lastModifiedBy>Rochelle Free</cp:lastModifiedBy>
  <cp:revision>1399</cp:revision>
  <dcterms:created xsi:type="dcterms:W3CDTF">2020-07-04T17:28:20Z</dcterms:created>
  <dcterms:modified xsi:type="dcterms:W3CDTF">2026-07-14T14:18:20Z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0x0101004D17E9F6A5F7764ABF085CF59AD9C2D6</vt:lpwstr>
  </property>
  <property fmtid="{D5CDD505-2E9C-101B-9397-08002B2CF9AE}" pid="3" name="Order">
    <vt:r8>11447200</vt:r8>
  </property>
  <property fmtid="{D5CDD505-2E9C-101B-9397-08002B2CF9AE}" pid="4" name="MediaServiceImageTags">
    <vt:lpwstr/>
  </property>
</Properties>
</file>